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handoutMasterIdLst>
    <p:handoutMasterId r:id="rId44"/>
  </p:handoutMasterIdLst>
  <p:sldIdLst>
    <p:sldId id="1000" r:id="rId2"/>
    <p:sldId id="947" r:id="rId3"/>
    <p:sldId id="1039" r:id="rId4"/>
    <p:sldId id="1041" r:id="rId5"/>
    <p:sldId id="1030" r:id="rId6"/>
    <p:sldId id="897" r:id="rId7"/>
    <p:sldId id="1043" r:id="rId8"/>
    <p:sldId id="1042" r:id="rId9"/>
    <p:sldId id="1049" r:id="rId10"/>
    <p:sldId id="1044" r:id="rId11"/>
    <p:sldId id="1038" r:id="rId12"/>
    <p:sldId id="1045" r:id="rId13"/>
    <p:sldId id="1053" r:id="rId14"/>
    <p:sldId id="1047" r:id="rId15"/>
    <p:sldId id="1029" r:id="rId16"/>
    <p:sldId id="1023" r:id="rId17"/>
    <p:sldId id="1011" r:id="rId18"/>
    <p:sldId id="898" r:id="rId19"/>
    <p:sldId id="1015" r:id="rId20"/>
    <p:sldId id="1024" r:id="rId21"/>
    <p:sldId id="1012" r:id="rId22"/>
    <p:sldId id="1021" r:id="rId23"/>
    <p:sldId id="1025" r:id="rId24"/>
    <p:sldId id="999" r:id="rId25"/>
    <p:sldId id="1017" r:id="rId26"/>
    <p:sldId id="1026" r:id="rId27"/>
    <p:sldId id="1010" r:id="rId28"/>
    <p:sldId id="1016" r:id="rId29"/>
    <p:sldId id="1027" r:id="rId30"/>
    <p:sldId id="1048" r:id="rId31"/>
    <p:sldId id="320" r:id="rId32"/>
    <p:sldId id="275" r:id="rId33"/>
    <p:sldId id="279" r:id="rId34"/>
    <p:sldId id="313" r:id="rId35"/>
    <p:sldId id="314" r:id="rId36"/>
    <p:sldId id="323" r:id="rId37"/>
    <p:sldId id="281" r:id="rId38"/>
    <p:sldId id="336" r:id="rId39"/>
    <p:sldId id="1052" r:id="rId40"/>
    <p:sldId id="1050" r:id="rId41"/>
    <p:sldId id="1051" r:id="rId42"/>
  </p:sldIdLst>
  <p:sldSz cx="9144000" cy="6858000" type="screen4x3"/>
  <p:notesSz cx="6858000" cy="9144000"/>
  <p:custDataLst>
    <p:tags r:id="rId4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56" autoAdjust="0"/>
    <p:restoredTop sz="92614" autoAdjust="0"/>
  </p:normalViewPr>
  <p:slideViewPr>
    <p:cSldViewPr>
      <p:cViewPr varScale="1">
        <p:scale>
          <a:sx n="85" d="100"/>
          <a:sy n="85" d="100"/>
        </p:scale>
        <p:origin x="732" y="90"/>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40.emf"/><Relationship Id="rId4"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28-01-2019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1/28/2019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a:t>
            </a:fld>
            <a:endParaRPr lang="en-US" dirty="0"/>
          </a:p>
        </p:txBody>
      </p:sp>
    </p:spTree>
    <p:extLst>
      <p:ext uri="{BB962C8B-B14F-4D97-AF65-F5344CB8AC3E}">
        <p14:creationId xmlns:p14="http://schemas.microsoft.com/office/powerpoint/2010/main" val="1201235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14</a:t>
            </a:fld>
            <a:endParaRPr lang="en-US" dirty="0"/>
          </a:p>
        </p:txBody>
      </p:sp>
    </p:spTree>
    <p:extLst>
      <p:ext uri="{BB962C8B-B14F-4D97-AF65-F5344CB8AC3E}">
        <p14:creationId xmlns:p14="http://schemas.microsoft.com/office/powerpoint/2010/main" val="15549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648200"/>
            <a:ext cx="5486400" cy="3810000"/>
          </a:xfrm>
        </p:spPr>
        <p:txBody>
          <a:bodyPr>
            <a:normAutofit fontScale="25000" lnSpcReduction="20000"/>
          </a:bodyPr>
          <a:lstStyle/>
          <a:p>
            <a:r>
              <a:rPr lang="en-US" dirty="0"/>
              <a:t>Attribute 1: (qualitative) </a:t>
            </a:r>
            <a:br>
              <a:rPr lang="en-US" dirty="0"/>
            </a:br>
            <a:r>
              <a:rPr lang="en-US" dirty="0"/>
              <a:t>Status of existing checking account </a:t>
            </a:r>
            <a:br>
              <a:rPr lang="en-US" dirty="0"/>
            </a:br>
            <a:r>
              <a:rPr lang="en-US" dirty="0"/>
              <a:t>A11 : ... &lt; 0 DM </a:t>
            </a:r>
            <a:br>
              <a:rPr lang="en-US" dirty="0"/>
            </a:br>
            <a:r>
              <a:rPr lang="en-US" dirty="0"/>
              <a:t>A12 : 0 &lt;= ... &lt; 200 DM </a:t>
            </a:r>
            <a:br>
              <a:rPr lang="en-US" dirty="0"/>
            </a:br>
            <a:r>
              <a:rPr lang="en-US" dirty="0"/>
              <a:t>A13 : ... &gt;= 200 DM / salary assignments for at least 1 year </a:t>
            </a:r>
            <a:br>
              <a:rPr lang="en-US" dirty="0"/>
            </a:br>
            <a:r>
              <a:rPr lang="en-US" dirty="0"/>
              <a:t>A14 : no checking account </a:t>
            </a:r>
            <a:br>
              <a:rPr lang="en-US" dirty="0"/>
            </a:br>
            <a:br>
              <a:rPr lang="en-US" dirty="0"/>
            </a:br>
            <a:r>
              <a:rPr lang="en-US" dirty="0"/>
              <a:t>Attribute 2: (numerical) </a:t>
            </a:r>
            <a:br>
              <a:rPr lang="en-US" dirty="0"/>
            </a:br>
            <a:r>
              <a:rPr lang="en-US" dirty="0"/>
              <a:t>Duration in month </a:t>
            </a:r>
            <a:br>
              <a:rPr lang="en-US" dirty="0"/>
            </a:br>
            <a:br>
              <a:rPr lang="en-US" dirty="0"/>
            </a:br>
            <a:r>
              <a:rPr lang="en-US" dirty="0"/>
              <a:t>Attribute 3: (qualitative) </a:t>
            </a:r>
            <a:br>
              <a:rPr lang="en-US" dirty="0"/>
            </a:br>
            <a:r>
              <a:rPr lang="en-US" dirty="0"/>
              <a:t>Credit history </a:t>
            </a:r>
            <a:br>
              <a:rPr lang="en-US" dirty="0"/>
            </a:br>
            <a:r>
              <a:rPr lang="en-US" dirty="0"/>
              <a:t>A30 : no credits taken/ all credits paid back duly </a:t>
            </a:r>
            <a:br>
              <a:rPr lang="en-US" dirty="0"/>
            </a:br>
            <a:r>
              <a:rPr lang="en-US" dirty="0"/>
              <a:t>A31 : all credits at this bank paid back duly </a:t>
            </a:r>
            <a:br>
              <a:rPr lang="en-US" dirty="0"/>
            </a:br>
            <a:r>
              <a:rPr lang="en-US" dirty="0"/>
              <a:t>A32 : existing credits paid back duly till now </a:t>
            </a:r>
            <a:br>
              <a:rPr lang="en-US" dirty="0"/>
            </a:br>
            <a:r>
              <a:rPr lang="en-US" dirty="0"/>
              <a:t>A33 : delay in paying off in the past </a:t>
            </a:r>
            <a:br>
              <a:rPr lang="en-US" dirty="0"/>
            </a:br>
            <a:r>
              <a:rPr lang="en-US" dirty="0"/>
              <a:t>A34 : critical account/ other credits existing (not at this bank) </a:t>
            </a:r>
            <a:br>
              <a:rPr lang="en-US" dirty="0"/>
            </a:br>
            <a:br>
              <a:rPr lang="en-US" dirty="0"/>
            </a:br>
            <a:r>
              <a:rPr lang="en-US" dirty="0"/>
              <a:t>Attribute 4: (qualitative) </a:t>
            </a:r>
            <a:br>
              <a:rPr lang="en-US" dirty="0"/>
            </a:br>
            <a:r>
              <a:rPr lang="en-US" dirty="0"/>
              <a:t>Purpose </a:t>
            </a:r>
            <a:br>
              <a:rPr lang="en-US" dirty="0"/>
            </a:br>
            <a:r>
              <a:rPr lang="en-US" dirty="0"/>
              <a:t>A40 : car (new) </a:t>
            </a:r>
            <a:br>
              <a:rPr lang="en-US" dirty="0"/>
            </a:br>
            <a:r>
              <a:rPr lang="en-US" dirty="0"/>
              <a:t>A41 : car (used) </a:t>
            </a:r>
            <a:br>
              <a:rPr lang="en-US" dirty="0"/>
            </a:br>
            <a:r>
              <a:rPr lang="en-US" dirty="0"/>
              <a:t>A42 : furniture/equipment </a:t>
            </a:r>
            <a:br>
              <a:rPr lang="en-US" dirty="0"/>
            </a:br>
            <a:r>
              <a:rPr lang="en-US" dirty="0"/>
              <a:t>A43 : radio/television </a:t>
            </a:r>
            <a:br>
              <a:rPr lang="en-US" dirty="0"/>
            </a:br>
            <a:r>
              <a:rPr lang="en-US" dirty="0"/>
              <a:t>A44 : domestic appliances </a:t>
            </a:r>
            <a:br>
              <a:rPr lang="en-US" dirty="0"/>
            </a:br>
            <a:r>
              <a:rPr lang="en-US" dirty="0"/>
              <a:t>A45 : repairs </a:t>
            </a:r>
            <a:br>
              <a:rPr lang="en-US" dirty="0"/>
            </a:br>
            <a:r>
              <a:rPr lang="en-US" dirty="0"/>
              <a:t>A46 : education </a:t>
            </a:r>
            <a:br>
              <a:rPr lang="en-US" dirty="0"/>
            </a:br>
            <a:r>
              <a:rPr lang="en-US" dirty="0"/>
              <a:t>A47 : (vacation - does not exist?) </a:t>
            </a:r>
            <a:br>
              <a:rPr lang="en-US" dirty="0"/>
            </a:br>
            <a:r>
              <a:rPr lang="en-US" dirty="0"/>
              <a:t>A48 : retraining </a:t>
            </a:r>
            <a:br>
              <a:rPr lang="en-US" dirty="0"/>
            </a:br>
            <a:r>
              <a:rPr lang="en-US" dirty="0"/>
              <a:t>A49 : business </a:t>
            </a:r>
            <a:br>
              <a:rPr lang="en-US" dirty="0"/>
            </a:br>
            <a:r>
              <a:rPr lang="en-US" dirty="0"/>
              <a:t>A410 : others </a:t>
            </a:r>
            <a:br>
              <a:rPr lang="en-US" dirty="0"/>
            </a:br>
            <a:br>
              <a:rPr lang="en-US" dirty="0"/>
            </a:br>
            <a:r>
              <a:rPr lang="en-US" dirty="0"/>
              <a:t>Attribute 5: (numerical) </a:t>
            </a:r>
            <a:br>
              <a:rPr lang="en-US" dirty="0"/>
            </a:br>
            <a:r>
              <a:rPr lang="en-US" dirty="0"/>
              <a:t>Credit amount </a:t>
            </a:r>
            <a:br>
              <a:rPr lang="en-US" dirty="0"/>
            </a:br>
            <a:br>
              <a:rPr lang="en-US" dirty="0"/>
            </a:br>
            <a:r>
              <a:rPr lang="en-US" dirty="0" err="1"/>
              <a:t>Attibute</a:t>
            </a:r>
            <a:r>
              <a:rPr lang="en-US" dirty="0"/>
              <a:t> 6: (qualitative) </a:t>
            </a:r>
            <a:br>
              <a:rPr lang="en-US" dirty="0"/>
            </a:br>
            <a:r>
              <a:rPr lang="en-US" dirty="0"/>
              <a:t>Savings account/bonds </a:t>
            </a:r>
            <a:br>
              <a:rPr lang="en-US" dirty="0"/>
            </a:br>
            <a:r>
              <a:rPr lang="en-US" dirty="0"/>
              <a:t>A61 : ... &lt; 100 DM </a:t>
            </a:r>
            <a:br>
              <a:rPr lang="en-US" dirty="0"/>
            </a:br>
            <a:r>
              <a:rPr lang="en-US" dirty="0"/>
              <a:t>A62 : 100 &lt;= ... &lt; 500 DM </a:t>
            </a:r>
            <a:br>
              <a:rPr lang="en-US" dirty="0"/>
            </a:br>
            <a:r>
              <a:rPr lang="en-US" dirty="0"/>
              <a:t>A63 : 500 &lt;= ... &lt; 1000 DM </a:t>
            </a:r>
            <a:br>
              <a:rPr lang="en-US" dirty="0"/>
            </a:br>
            <a:r>
              <a:rPr lang="en-US" dirty="0"/>
              <a:t>A64 : .. &gt;= 1000 DM </a:t>
            </a:r>
            <a:br>
              <a:rPr lang="en-US" dirty="0"/>
            </a:br>
            <a:r>
              <a:rPr lang="en-US" dirty="0"/>
              <a:t>A65 : unknown/ no savings account </a:t>
            </a:r>
            <a:br>
              <a:rPr lang="en-US" dirty="0"/>
            </a:br>
            <a:br>
              <a:rPr lang="en-US" dirty="0"/>
            </a:br>
            <a:r>
              <a:rPr lang="en-US" dirty="0"/>
              <a:t>Attribute 7: (qualitative) </a:t>
            </a:r>
            <a:br>
              <a:rPr lang="en-US" dirty="0"/>
            </a:br>
            <a:r>
              <a:rPr lang="en-US" dirty="0"/>
              <a:t>Present employment since </a:t>
            </a:r>
            <a:br>
              <a:rPr lang="en-US" dirty="0"/>
            </a:br>
            <a:r>
              <a:rPr lang="en-US" dirty="0"/>
              <a:t>A71 : unemployed </a:t>
            </a:r>
            <a:br>
              <a:rPr lang="en-US" dirty="0"/>
            </a:br>
            <a:r>
              <a:rPr lang="en-US" dirty="0"/>
              <a:t>A72 : ... &lt; 1 year </a:t>
            </a:r>
            <a:br>
              <a:rPr lang="en-US" dirty="0"/>
            </a:br>
            <a:r>
              <a:rPr lang="en-US" dirty="0"/>
              <a:t>A73 : 1 &lt;= ... &lt; 4 years </a:t>
            </a:r>
            <a:br>
              <a:rPr lang="en-US" dirty="0"/>
            </a:br>
            <a:r>
              <a:rPr lang="en-US" dirty="0"/>
              <a:t>A74 : 4 &lt;= ... &lt; 7 years </a:t>
            </a:r>
            <a:br>
              <a:rPr lang="en-US" dirty="0"/>
            </a:br>
            <a:r>
              <a:rPr lang="en-US" dirty="0"/>
              <a:t>A75 : .. &gt;= 7 years </a:t>
            </a:r>
            <a:br>
              <a:rPr lang="en-US" dirty="0"/>
            </a:br>
            <a:br>
              <a:rPr lang="en-US" dirty="0"/>
            </a:br>
            <a:r>
              <a:rPr lang="en-US" dirty="0"/>
              <a:t>Attribute 8: (numerical) </a:t>
            </a:r>
            <a:br>
              <a:rPr lang="en-US" dirty="0"/>
            </a:br>
            <a:r>
              <a:rPr lang="en-US" dirty="0"/>
              <a:t>Installment rate in percentage of disposable income </a:t>
            </a:r>
            <a:br>
              <a:rPr lang="en-US" dirty="0"/>
            </a:br>
            <a:br>
              <a:rPr lang="en-US" dirty="0"/>
            </a:br>
            <a:r>
              <a:rPr lang="en-US" dirty="0"/>
              <a:t>Attribute 9: (qualitative) </a:t>
            </a:r>
            <a:br>
              <a:rPr lang="en-US" dirty="0"/>
            </a:br>
            <a:r>
              <a:rPr lang="en-US" dirty="0"/>
              <a:t>Personal status and sex </a:t>
            </a:r>
            <a:br>
              <a:rPr lang="en-US" dirty="0"/>
            </a:br>
            <a:r>
              <a:rPr lang="en-US" dirty="0"/>
              <a:t>A91 : male : divorced/separated </a:t>
            </a:r>
            <a:br>
              <a:rPr lang="en-US" dirty="0"/>
            </a:br>
            <a:r>
              <a:rPr lang="en-US" dirty="0"/>
              <a:t>A92 : female : divorced/separated/married </a:t>
            </a:r>
            <a:br>
              <a:rPr lang="en-US" dirty="0"/>
            </a:br>
            <a:r>
              <a:rPr lang="en-US" dirty="0"/>
              <a:t>A93 : male : single </a:t>
            </a:r>
            <a:br>
              <a:rPr lang="en-US" dirty="0"/>
            </a:br>
            <a:r>
              <a:rPr lang="en-US" dirty="0"/>
              <a:t>A94 : male : married/widowed </a:t>
            </a:r>
            <a:br>
              <a:rPr lang="en-US" dirty="0"/>
            </a:br>
            <a:r>
              <a:rPr lang="en-US" dirty="0"/>
              <a:t>A95 : female : single </a:t>
            </a:r>
            <a:br>
              <a:rPr lang="en-US" dirty="0"/>
            </a:br>
            <a:br>
              <a:rPr lang="en-US" dirty="0"/>
            </a:br>
            <a:r>
              <a:rPr lang="en-US" dirty="0"/>
              <a:t>Attribute 10: (qualitative) </a:t>
            </a:r>
            <a:br>
              <a:rPr lang="en-US" dirty="0"/>
            </a:br>
            <a:r>
              <a:rPr lang="en-US" dirty="0"/>
              <a:t>Other debtors / guarantors </a:t>
            </a:r>
            <a:br>
              <a:rPr lang="en-US" dirty="0"/>
            </a:br>
            <a:r>
              <a:rPr lang="en-US" dirty="0"/>
              <a:t>A101 : none </a:t>
            </a:r>
            <a:br>
              <a:rPr lang="en-US" dirty="0"/>
            </a:br>
            <a:r>
              <a:rPr lang="en-US" dirty="0"/>
              <a:t>A102 : co-applicant </a:t>
            </a:r>
            <a:br>
              <a:rPr lang="en-US" dirty="0"/>
            </a:br>
            <a:r>
              <a:rPr lang="en-US" dirty="0"/>
              <a:t>A103 : guarantor </a:t>
            </a:r>
            <a:br>
              <a:rPr lang="en-US" dirty="0"/>
            </a:br>
            <a:br>
              <a:rPr lang="en-US" dirty="0"/>
            </a:br>
            <a:r>
              <a:rPr lang="en-US" dirty="0"/>
              <a:t>Attribute 11: (numerical) </a:t>
            </a:r>
            <a:br>
              <a:rPr lang="en-US" dirty="0"/>
            </a:br>
            <a:r>
              <a:rPr lang="en-US" dirty="0"/>
              <a:t>Present residence since </a:t>
            </a:r>
            <a:br>
              <a:rPr lang="en-US" dirty="0"/>
            </a:br>
            <a:br>
              <a:rPr lang="en-US" dirty="0"/>
            </a:br>
            <a:r>
              <a:rPr lang="en-US" dirty="0"/>
              <a:t>Attribute 12: (qualitative) </a:t>
            </a:r>
            <a:br>
              <a:rPr lang="en-US" dirty="0"/>
            </a:br>
            <a:r>
              <a:rPr lang="en-US" dirty="0"/>
              <a:t>Property </a:t>
            </a:r>
            <a:br>
              <a:rPr lang="en-US" dirty="0"/>
            </a:br>
            <a:r>
              <a:rPr lang="en-US" dirty="0"/>
              <a:t>A121 : real estate </a:t>
            </a:r>
            <a:br>
              <a:rPr lang="en-US" dirty="0"/>
            </a:br>
            <a:r>
              <a:rPr lang="en-US" dirty="0"/>
              <a:t>A122 : if not A121 : building society savings agreement/ life insurance </a:t>
            </a:r>
            <a:br>
              <a:rPr lang="en-US" dirty="0"/>
            </a:br>
            <a:r>
              <a:rPr lang="en-US" dirty="0"/>
              <a:t>A123 : if not A121/A122 : car or other, not in attribute 6 </a:t>
            </a:r>
            <a:br>
              <a:rPr lang="en-US" dirty="0"/>
            </a:br>
            <a:r>
              <a:rPr lang="en-US" dirty="0"/>
              <a:t>A124 : unknown / no property </a:t>
            </a:r>
            <a:br>
              <a:rPr lang="en-US" dirty="0"/>
            </a:br>
            <a:br>
              <a:rPr lang="en-US" dirty="0"/>
            </a:br>
            <a:r>
              <a:rPr lang="en-US" dirty="0"/>
              <a:t>Attribute 13: (numerical) </a:t>
            </a:r>
            <a:br>
              <a:rPr lang="en-US" dirty="0"/>
            </a:br>
            <a:r>
              <a:rPr lang="en-US" dirty="0"/>
              <a:t>Age in years </a:t>
            </a:r>
            <a:br>
              <a:rPr lang="en-US" dirty="0"/>
            </a:br>
            <a:br>
              <a:rPr lang="en-US" dirty="0"/>
            </a:br>
            <a:r>
              <a:rPr lang="en-US" dirty="0"/>
              <a:t>Attribute 14: (qualitative) </a:t>
            </a:r>
            <a:br>
              <a:rPr lang="en-US" dirty="0"/>
            </a:br>
            <a:r>
              <a:rPr lang="en-US" dirty="0"/>
              <a:t>Other installment plans </a:t>
            </a:r>
            <a:br>
              <a:rPr lang="en-US" dirty="0"/>
            </a:br>
            <a:r>
              <a:rPr lang="en-US" dirty="0"/>
              <a:t>A141 : bank </a:t>
            </a:r>
            <a:br>
              <a:rPr lang="en-US" dirty="0"/>
            </a:br>
            <a:r>
              <a:rPr lang="en-US" dirty="0"/>
              <a:t>A142 : stores </a:t>
            </a:r>
            <a:br>
              <a:rPr lang="en-US" dirty="0"/>
            </a:br>
            <a:r>
              <a:rPr lang="en-US" dirty="0"/>
              <a:t>A143 : none </a:t>
            </a:r>
            <a:br>
              <a:rPr lang="en-US" dirty="0"/>
            </a:br>
            <a:br>
              <a:rPr lang="en-US" dirty="0"/>
            </a:br>
            <a:r>
              <a:rPr lang="en-US" dirty="0"/>
              <a:t>Attribute 15: (qualitative) </a:t>
            </a:r>
            <a:br>
              <a:rPr lang="en-US" dirty="0"/>
            </a:br>
            <a:r>
              <a:rPr lang="en-US" dirty="0"/>
              <a:t>Housing </a:t>
            </a:r>
            <a:br>
              <a:rPr lang="en-US" dirty="0"/>
            </a:br>
            <a:r>
              <a:rPr lang="en-US" dirty="0"/>
              <a:t>A151 : rent </a:t>
            </a:r>
            <a:br>
              <a:rPr lang="en-US" dirty="0"/>
            </a:br>
            <a:r>
              <a:rPr lang="en-US" dirty="0"/>
              <a:t>A152 : own </a:t>
            </a:r>
            <a:br>
              <a:rPr lang="en-US" dirty="0"/>
            </a:br>
            <a:r>
              <a:rPr lang="en-US" dirty="0"/>
              <a:t>A153 : for free </a:t>
            </a:r>
            <a:br>
              <a:rPr lang="en-US" dirty="0"/>
            </a:br>
            <a:br>
              <a:rPr lang="en-US" dirty="0"/>
            </a:br>
            <a:r>
              <a:rPr lang="en-US" dirty="0"/>
              <a:t>Attribute 16: (numerical) </a:t>
            </a:r>
            <a:br>
              <a:rPr lang="en-US" dirty="0"/>
            </a:br>
            <a:r>
              <a:rPr lang="en-US" dirty="0"/>
              <a:t>Number of existing credits at this bank </a:t>
            </a:r>
            <a:br>
              <a:rPr lang="en-US" dirty="0"/>
            </a:br>
            <a:br>
              <a:rPr lang="en-US" dirty="0"/>
            </a:br>
            <a:r>
              <a:rPr lang="en-US" dirty="0"/>
              <a:t>Attribute 17: (qualitative) </a:t>
            </a:r>
            <a:br>
              <a:rPr lang="en-US" dirty="0"/>
            </a:br>
            <a:r>
              <a:rPr lang="en-US" dirty="0"/>
              <a:t>Job </a:t>
            </a:r>
            <a:br>
              <a:rPr lang="en-US" dirty="0"/>
            </a:br>
            <a:r>
              <a:rPr lang="en-US" dirty="0"/>
              <a:t>A171 : unemployed/ unskilled - non-resident </a:t>
            </a:r>
            <a:br>
              <a:rPr lang="en-US" dirty="0"/>
            </a:br>
            <a:r>
              <a:rPr lang="en-US" dirty="0"/>
              <a:t>A172 : unskilled - resident </a:t>
            </a:r>
            <a:br>
              <a:rPr lang="en-US" dirty="0"/>
            </a:br>
            <a:r>
              <a:rPr lang="en-US" dirty="0"/>
              <a:t>A173 : skilled employee / official </a:t>
            </a:r>
            <a:br>
              <a:rPr lang="en-US" dirty="0"/>
            </a:br>
            <a:r>
              <a:rPr lang="en-US" dirty="0"/>
              <a:t>A174 : management/ self-employed/ </a:t>
            </a:r>
            <a:br>
              <a:rPr lang="en-US" dirty="0"/>
            </a:br>
            <a:r>
              <a:rPr lang="en-US" dirty="0"/>
              <a:t>highly qualified employee/ officer </a:t>
            </a:r>
            <a:br>
              <a:rPr lang="en-US" dirty="0"/>
            </a:br>
            <a:br>
              <a:rPr lang="en-US" dirty="0"/>
            </a:br>
            <a:r>
              <a:rPr lang="en-US" dirty="0"/>
              <a:t>Attribute 18: (numerical) </a:t>
            </a:r>
            <a:br>
              <a:rPr lang="en-US" dirty="0"/>
            </a:br>
            <a:r>
              <a:rPr lang="en-US" dirty="0"/>
              <a:t>Number of people being liable to provide maintenance for </a:t>
            </a:r>
            <a:br>
              <a:rPr lang="en-US" dirty="0"/>
            </a:br>
            <a:br>
              <a:rPr lang="en-US" dirty="0"/>
            </a:br>
            <a:r>
              <a:rPr lang="en-US" dirty="0"/>
              <a:t>Attribute 19: (qualitative) </a:t>
            </a:r>
            <a:br>
              <a:rPr lang="en-US" dirty="0"/>
            </a:br>
            <a:r>
              <a:rPr lang="en-US" dirty="0"/>
              <a:t>Telephone </a:t>
            </a:r>
            <a:br>
              <a:rPr lang="en-US" dirty="0"/>
            </a:br>
            <a:r>
              <a:rPr lang="en-US" dirty="0"/>
              <a:t>A191 : none </a:t>
            </a:r>
            <a:br>
              <a:rPr lang="en-US" dirty="0"/>
            </a:br>
            <a:r>
              <a:rPr lang="en-US" dirty="0"/>
              <a:t>A192 : yes, registered under the customers name </a:t>
            </a:r>
            <a:br>
              <a:rPr lang="en-US" dirty="0"/>
            </a:br>
            <a:br>
              <a:rPr lang="en-US" dirty="0"/>
            </a:br>
            <a:r>
              <a:rPr lang="en-US" dirty="0"/>
              <a:t>Attribute 20: (qualitative) </a:t>
            </a:r>
            <a:br>
              <a:rPr lang="en-US" dirty="0"/>
            </a:br>
            <a:r>
              <a:rPr lang="en-US" dirty="0"/>
              <a:t>foreign worker </a:t>
            </a:r>
            <a:br>
              <a:rPr lang="en-US" dirty="0"/>
            </a:br>
            <a:r>
              <a:rPr lang="en-US" dirty="0"/>
              <a:t>A201 : yes </a:t>
            </a:r>
            <a:br>
              <a:rPr lang="en-US" dirty="0"/>
            </a:br>
            <a:r>
              <a:rPr lang="en-US" dirty="0"/>
              <a:t>A202 : no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16</a:t>
            </a:fld>
            <a:endParaRPr lang="en-US" dirty="0"/>
          </a:p>
        </p:txBody>
      </p:sp>
    </p:spTree>
    <p:extLst>
      <p:ext uri="{BB962C8B-B14F-4D97-AF65-F5344CB8AC3E}">
        <p14:creationId xmlns:p14="http://schemas.microsoft.com/office/powerpoint/2010/main" val="2559242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17</a:t>
            </a:fld>
            <a:endParaRPr lang="en-US" dirty="0"/>
          </a:p>
        </p:txBody>
      </p:sp>
    </p:spTree>
    <p:extLst>
      <p:ext uri="{BB962C8B-B14F-4D97-AF65-F5344CB8AC3E}">
        <p14:creationId xmlns:p14="http://schemas.microsoft.com/office/powerpoint/2010/main" val="373836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19</a:t>
            </a:fld>
            <a:endParaRPr lang="en-US" dirty="0"/>
          </a:p>
        </p:txBody>
      </p:sp>
    </p:spTree>
    <p:extLst>
      <p:ext uri="{BB962C8B-B14F-4D97-AF65-F5344CB8AC3E}">
        <p14:creationId xmlns:p14="http://schemas.microsoft.com/office/powerpoint/2010/main" val="231703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t>Attribute 1: (qualitative) </a:t>
            </a:r>
            <a:br>
              <a:rPr lang="en-US" dirty="0"/>
            </a:br>
            <a:r>
              <a:rPr lang="en-US" dirty="0"/>
              <a:t>Status of existing checking account </a:t>
            </a:r>
            <a:br>
              <a:rPr lang="en-US" dirty="0"/>
            </a:br>
            <a:r>
              <a:rPr lang="en-US" dirty="0"/>
              <a:t>A11 : ... &lt; 0 DM </a:t>
            </a:r>
            <a:br>
              <a:rPr lang="en-US" dirty="0"/>
            </a:br>
            <a:r>
              <a:rPr lang="en-US" dirty="0"/>
              <a:t>A12 : 0 &lt;= ... &lt; 200 DM </a:t>
            </a:r>
            <a:br>
              <a:rPr lang="en-US" dirty="0"/>
            </a:br>
            <a:r>
              <a:rPr lang="en-US" dirty="0"/>
              <a:t>A13 : ... &gt;= 200 DM / salary assignments for at least 1 year </a:t>
            </a:r>
            <a:br>
              <a:rPr lang="en-US" dirty="0"/>
            </a:br>
            <a:r>
              <a:rPr lang="en-US" dirty="0"/>
              <a:t>A14 : no checking account </a:t>
            </a:r>
            <a:br>
              <a:rPr lang="en-US" dirty="0"/>
            </a:br>
            <a:br>
              <a:rPr lang="en-US" dirty="0"/>
            </a:br>
            <a:r>
              <a:rPr lang="en-US" dirty="0"/>
              <a:t>Attribute 2: (numerical) </a:t>
            </a:r>
            <a:br>
              <a:rPr lang="en-US" dirty="0"/>
            </a:br>
            <a:r>
              <a:rPr lang="en-US" dirty="0"/>
              <a:t>Duration in month </a:t>
            </a:r>
            <a:br>
              <a:rPr lang="en-US" dirty="0"/>
            </a:br>
            <a:br>
              <a:rPr lang="en-US" dirty="0"/>
            </a:br>
            <a:r>
              <a:rPr lang="en-US" dirty="0"/>
              <a:t>Attribute 3: (qualitative) </a:t>
            </a:r>
            <a:br>
              <a:rPr lang="en-US" dirty="0"/>
            </a:br>
            <a:r>
              <a:rPr lang="en-US" dirty="0"/>
              <a:t>Credit history </a:t>
            </a:r>
            <a:br>
              <a:rPr lang="en-US" dirty="0"/>
            </a:br>
            <a:r>
              <a:rPr lang="en-US" dirty="0"/>
              <a:t>A30 : no credits taken/ all credits paid back duly </a:t>
            </a:r>
            <a:br>
              <a:rPr lang="en-US" dirty="0"/>
            </a:br>
            <a:r>
              <a:rPr lang="en-US" dirty="0"/>
              <a:t>A31 : all credits at this bank paid back duly </a:t>
            </a:r>
            <a:br>
              <a:rPr lang="en-US" dirty="0"/>
            </a:br>
            <a:r>
              <a:rPr lang="en-US" dirty="0"/>
              <a:t>A32 : existing credits paid back duly till now </a:t>
            </a:r>
            <a:br>
              <a:rPr lang="en-US" dirty="0"/>
            </a:br>
            <a:r>
              <a:rPr lang="en-US" dirty="0"/>
              <a:t>A33 : delay in paying off in the past </a:t>
            </a:r>
            <a:br>
              <a:rPr lang="en-US" dirty="0"/>
            </a:br>
            <a:r>
              <a:rPr lang="en-US" dirty="0"/>
              <a:t>A34 : critical account/ other credits existing (not at this bank) </a:t>
            </a:r>
            <a:br>
              <a:rPr lang="en-US" dirty="0"/>
            </a:br>
            <a:br>
              <a:rPr lang="en-US" dirty="0"/>
            </a:br>
            <a:r>
              <a:rPr lang="en-US" dirty="0"/>
              <a:t>Attribute 4: (qualitative) </a:t>
            </a:r>
            <a:br>
              <a:rPr lang="en-US" dirty="0"/>
            </a:br>
            <a:r>
              <a:rPr lang="en-US" dirty="0"/>
              <a:t>Purpose </a:t>
            </a:r>
            <a:br>
              <a:rPr lang="en-US" dirty="0"/>
            </a:br>
            <a:r>
              <a:rPr lang="en-US" dirty="0"/>
              <a:t>A40 : car (new) </a:t>
            </a:r>
            <a:br>
              <a:rPr lang="en-US" dirty="0"/>
            </a:br>
            <a:r>
              <a:rPr lang="en-US" dirty="0"/>
              <a:t>A41 : car (used) </a:t>
            </a:r>
            <a:br>
              <a:rPr lang="en-US" dirty="0"/>
            </a:br>
            <a:r>
              <a:rPr lang="en-US" dirty="0"/>
              <a:t>A42 : furniture/equipment </a:t>
            </a:r>
            <a:br>
              <a:rPr lang="en-US" dirty="0"/>
            </a:br>
            <a:r>
              <a:rPr lang="en-US" dirty="0"/>
              <a:t>A43 : radio/television </a:t>
            </a:r>
            <a:br>
              <a:rPr lang="en-US" dirty="0"/>
            </a:br>
            <a:r>
              <a:rPr lang="en-US" dirty="0"/>
              <a:t>A44 : domestic appliances </a:t>
            </a:r>
            <a:br>
              <a:rPr lang="en-US" dirty="0"/>
            </a:br>
            <a:r>
              <a:rPr lang="en-US" dirty="0"/>
              <a:t>A45 : repairs </a:t>
            </a:r>
            <a:br>
              <a:rPr lang="en-US" dirty="0"/>
            </a:br>
            <a:r>
              <a:rPr lang="en-US" dirty="0"/>
              <a:t>A46 : education </a:t>
            </a:r>
            <a:br>
              <a:rPr lang="en-US" dirty="0"/>
            </a:br>
            <a:r>
              <a:rPr lang="en-US" dirty="0"/>
              <a:t>A47 : (vacation - does not exist?) </a:t>
            </a:r>
            <a:br>
              <a:rPr lang="en-US" dirty="0"/>
            </a:br>
            <a:r>
              <a:rPr lang="en-US" dirty="0"/>
              <a:t>A48 : retraining </a:t>
            </a:r>
            <a:br>
              <a:rPr lang="en-US" dirty="0"/>
            </a:br>
            <a:r>
              <a:rPr lang="en-US" dirty="0"/>
              <a:t>A49 : business </a:t>
            </a:r>
            <a:br>
              <a:rPr lang="en-US" dirty="0"/>
            </a:br>
            <a:r>
              <a:rPr lang="en-US" dirty="0"/>
              <a:t>A410 : others </a:t>
            </a:r>
            <a:br>
              <a:rPr lang="en-US" dirty="0"/>
            </a:br>
            <a:br>
              <a:rPr lang="en-US" dirty="0"/>
            </a:br>
            <a:r>
              <a:rPr lang="en-US" dirty="0"/>
              <a:t>Attribute 5: (numerical) </a:t>
            </a:r>
            <a:br>
              <a:rPr lang="en-US" dirty="0"/>
            </a:br>
            <a:r>
              <a:rPr lang="en-US" dirty="0"/>
              <a:t>Credit amount </a:t>
            </a:r>
            <a:br>
              <a:rPr lang="en-US" dirty="0"/>
            </a:br>
            <a:br>
              <a:rPr lang="en-US" dirty="0"/>
            </a:br>
            <a:r>
              <a:rPr lang="en-US" dirty="0" err="1"/>
              <a:t>Attibute</a:t>
            </a:r>
            <a:r>
              <a:rPr lang="en-US" dirty="0"/>
              <a:t> 6: (qualitative) </a:t>
            </a:r>
            <a:br>
              <a:rPr lang="en-US" dirty="0"/>
            </a:br>
            <a:r>
              <a:rPr lang="en-US" dirty="0"/>
              <a:t>Savings account/bonds </a:t>
            </a:r>
            <a:br>
              <a:rPr lang="en-US" dirty="0"/>
            </a:br>
            <a:r>
              <a:rPr lang="en-US" dirty="0"/>
              <a:t>A61 : ... &lt; 100 DM </a:t>
            </a:r>
            <a:br>
              <a:rPr lang="en-US" dirty="0"/>
            </a:br>
            <a:r>
              <a:rPr lang="en-US" dirty="0"/>
              <a:t>A62 : 100 &lt;= ... &lt; 500 DM </a:t>
            </a:r>
            <a:br>
              <a:rPr lang="en-US" dirty="0"/>
            </a:br>
            <a:r>
              <a:rPr lang="en-US" dirty="0"/>
              <a:t>A63 : 500 &lt;= ... &lt; 1000 DM </a:t>
            </a:r>
            <a:br>
              <a:rPr lang="en-US" dirty="0"/>
            </a:br>
            <a:r>
              <a:rPr lang="en-US" dirty="0"/>
              <a:t>A64 : .. &gt;= 1000 DM </a:t>
            </a:r>
            <a:br>
              <a:rPr lang="en-US" dirty="0"/>
            </a:br>
            <a:r>
              <a:rPr lang="en-US" dirty="0"/>
              <a:t>A65 : unknown/ no savings account </a:t>
            </a:r>
            <a:br>
              <a:rPr lang="en-US" dirty="0"/>
            </a:br>
            <a:br>
              <a:rPr lang="en-US" dirty="0"/>
            </a:br>
            <a:r>
              <a:rPr lang="en-US" dirty="0"/>
              <a:t>Attribute 7: (qualitative) </a:t>
            </a:r>
            <a:br>
              <a:rPr lang="en-US" dirty="0"/>
            </a:br>
            <a:r>
              <a:rPr lang="en-US" dirty="0"/>
              <a:t>Present employment since </a:t>
            </a:r>
            <a:br>
              <a:rPr lang="en-US" dirty="0"/>
            </a:br>
            <a:r>
              <a:rPr lang="en-US" dirty="0"/>
              <a:t>A71 : unemployed </a:t>
            </a:r>
            <a:br>
              <a:rPr lang="en-US" dirty="0"/>
            </a:br>
            <a:r>
              <a:rPr lang="en-US" dirty="0"/>
              <a:t>A72 : ... &lt; 1 year </a:t>
            </a:r>
            <a:br>
              <a:rPr lang="en-US" dirty="0"/>
            </a:br>
            <a:r>
              <a:rPr lang="en-US" dirty="0"/>
              <a:t>A73 : 1 &lt;= ... &lt; 4 years </a:t>
            </a:r>
            <a:br>
              <a:rPr lang="en-US" dirty="0"/>
            </a:br>
            <a:r>
              <a:rPr lang="en-US" dirty="0"/>
              <a:t>A74 : 4 &lt;= ... &lt; 7 years </a:t>
            </a:r>
            <a:br>
              <a:rPr lang="en-US" dirty="0"/>
            </a:br>
            <a:r>
              <a:rPr lang="en-US" dirty="0"/>
              <a:t>A75 : .. &gt;= 7 years </a:t>
            </a:r>
            <a:br>
              <a:rPr lang="en-US" dirty="0"/>
            </a:br>
            <a:br>
              <a:rPr lang="en-US" dirty="0"/>
            </a:br>
            <a:r>
              <a:rPr lang="en-US" dirty="0"/>
              <a:t>Attribute 8: (numerical) </a:t>
            </a:r>
            <a:br>
              <a:rPr lang="en-US" dirty="0"/>
            </a:br>
            <a:r>
              <a:rPr lang="en-US" dirty="0"/>
              <a:t>Installment rate in percentage of disposable income </a:t>
            </a:r>
            <a:br>
              <a:rPr lang="en-US" dirty="0"/>
            </a:br>
            <a:br>
              <a:rPr lang="en-US" dirty="0"/>
            </a:br>
            <a:r>
              <a:rPr lang="en-US" dirty="0"/>
              <a:t>Attribute 9: (qualitative) </a:t>
            </a:r>
            <a:br>
              <a:rPr lang="en-US" dirty="0"/>
            </a:br>
            <a:r>
              <a:rPr lang="en-US" dirty="0"/>
              <a:t>Personal status and sex </a:t>
            </a:r>
            <a:br>
              <a:rPr lang="en-US" dirty="0"/>
            </a:br>
            <a:r>
              <a:rPr lang="en-US" dirty="0"/>
              <a:t>A91 : male : divorced/separated </a:t>
            </a:r>
            <a:br>
              <a:rPr lang="en-US" dirty="0"/>
            </a:br>
            <a:r>
              <a:rPr lang="en-US" dirty="0"/>
              <a:t>A92 : female : divorced/separated/married </a:t>
            </a:r>
            <a:br>
              <a:rPr lang="en-US" dirty="0"/>
            </a:br>
            <a:r>
              <a:rPr lang="en-US" dirty="0"/>
              <a:t>A93 : male : single </a:t>
            </a:r>
            <a:br>
              <a:rPr lang="en-US" dirty="0"/>
            </a:br>
            <a:r>
              <a:rPr lang="en-US" dirty="0"/>
              <a:t>A94 : male : married/widowed </a:t>
            </a:r>
            <a:br>
              <a:rPr lang="en-US" dirty="0"/>
            </a:br>
            <a:r>
              <a:rPr lang="en-US" dirty="0"/>
              <a:t>A95 : female : single </a:t>
            </a:r>
            <a:br>
              <a:rPr lang="en-US" dirty="0"/>
            </a:br>
            <a:br>
              <a:rPr lang="en-US" dirty="0"/>
            </a:br>
            <a:r>
              <a:rPr lang="en-US" dirty="0"/>
              <a:t>Attribute 10: (qualitative) </a:t>
            </a:r>
            <a:br>
              <a:rPr lang="en-US" dirty="0"/>
            </a:br>
            <a:r>
              <a:rPr lang="en-US" dirty="0"/>
              <a:t>Other debtors / guarantors </a:t>
            </a:r>
            <a:br>
              <a:rPr lang="en-US" dirty="0"/>
            </a:br>
            <a:r>
              <a:rPr lang="en-US" dirty="0"/>
              <a:t>A101 : none </a:t>
            </a:r>
            <a:br>
              <a:rPr lang="en-US" dirty="0"/>
            </a:br>
            <a:r>
              <a:rPr lang="en-US" dirty="0"/>
              <a:t>A102 : co-applicant </a:t>
            </a:r>
            <a:br>
              <a:rPr lang="en-US" dirty="0"/>
            </a:br>
            <a:r>
              <a:rPr lang="en-US" dirty="0"/>
              <a:t>A103 : guarantor </a:t>
            </a:r>
            <a:br>
              <a:rPr lang="en-US" dirty="0"/>
            </a:br>
            <a:br>
              <a:rPr lang="en-US" dirty="0"/>
            </a:br>
            <a:r>
              <a:rPr lang="en-US" dirty="0"/>
              <a:t>Attribute 11: (numerical) </a:t>
            </a:r>
            <a:br>
              <a:rPr lang="en-US" dirty="0"/>
            </a:br>
            <a:r>
              <a:rPr lang="en-US" dirty="0"/>
              <a:t>Present residence since </a:t>
            </a:r>
            <a:br>
              <a:rPr lang="en-US" dirty="0"/>
            </a:br>
            <a:br>
              <a:rPr lang="en-US" dirty="0"/>
            </a:br>
            <a:r>
              <a:rPr lang="en-US" dirty="0"/>
              <a:t>Attribute 12: (qualitative) </a:t>
            </a:r>
            <a:br>
              <a:rPr lang="en-US" dirty="0"/>
            </a:br>
            <a:r>
              <a:rPr lang="en-US" dirty="0"/>
              <a:t>Property </a:t>
            </a:r>
            <a:br>
              <a:rPr lang="en-US" dirty="0"/>
            </a:br>
            <a:r>
              <a:rPr lang="en-US" dirty="0"/>
              <a:t>A121 : real estate </a:t>
            </a:r>
            <a:br>
              <a:rPr lang="en-US" dirty="0"/>
            </a:br>
            <a:r>
              <a:rPr lang="en-US" dirty="0"/>
              <a:t>A122 : if not A121 : building society savings agreement/ life insurance </a:t>
            </a:r>
            <a:br>
              <a:rPr lang="en-US" dirty="0"/>
            </a:br>
            <a:r>
              <a:rPr lang="en-US" dirty="0"/>
              <a:t>A123 : if not A121/A122 : car or other, not in attribute 6 </a:t>
            </a:r>
            <a:br>
              <a:rPr lang="en-US" dirty="0"/>
            </a:br>
            <a:r>
              <a:rPr lang="en-US" dirty="0"/>
              <a:t>A124 : unknown / no property </a:t>
            </a:r>
            <a:br>
              <a:rPr lang="en-US" dirty="0"/>
            </a:br>
            <a:br>
              <a:rPr lang="en-US" dirty="0"/>
            </a:br>
            <a:r>
              <a:rPr lang="en-US" dirty="0"/>
              <a:t>Attribute 13: (numerical) </a:t>
            </a:r>
            <a:br>
              <a:rPr lang="en-US" dirty="0"/>
            </a:br>
            <a:r>
              <a:rPr lang="en-US" dirty="0"/>
              <a:t>Age in years </a:t>
            </a:r>
            <a:br>
              <a:rPr lang="en-US" dirty="0"/>
            </a:br>
            <a:br>
              <a:rPr lang="en-US" dirty="0"/>
            </a:br>
            <a:r>
              <a:rPr lang="en-US" dirty="0"/>
              <a:t>Attribute 14: (qualitative) </a:t>
            </a:r>
            <a:br>
              <a:rPr lang="en-US" dirty="0"/>
            </a:br>
            <a:r>
              <a:rPr lang="en-US" dirty="0"/>
              <a:t>Other installment plans </a:t>
            </a:r>
            <a:br>
              <a:rPr lang="en-US" dirty="0"/>
            </a:br>
            <a:r>
              <a:rPr lang="en-US" dirty="0"/>
              <a:t>A141 : bank </a:t>
            </a:r>
            <a:br>
              <a:rPr lang="en-US" dirty="0"/>
            </a:br>
            <a:r>
              <a:rPr lang="en-US" dirty="0"/>
              <a:t>A142 : stores </a:t>
            </a:r>
            <a:br>
              <a:rPr lang="en-US" dirty="0"/>
            </a:br>
            <a:r>
              <a:rPr lang="en-US" dirty="0"/>
              <a:t>A143 : none </a:t>
            </a:r>
            <a:br>
              <a:rPr lang="en-US" dirty="0"/>
            </a:br>
            <a:br>
              <a:rPr lang="en-US" dirty="0"/>
            </a:br>
            <a:r>
              <a:rPr lang="en-US" dirty="0"/>
              <a:t>Attribute 15: (qualitative) </a:t>
            </a:r>
            <a:br>
              <a:rPr lang="en-US" dirty="0"/>
            </a:br>
            <a:r>
              <a:rPr lang="en-US" dirty="0"/>
              <a:t>Housing </a:t>
            </a:r>
            <a:br>
              <a:rPr lang="en-US" dirty="0"/>
            </a:br>
            <a:r>
              <a:rPr lang="en-US" dirty="0"/>
              <a:t>A151 : rent </a:t>
            </a:r>
            <a:br>
              <a:rPr lang="en-US" dirty="0"/>
            </a:br>
            <a:r>
              <a:rPr lang="en-US" dirty="0"/>
              <a:t>A152 : own </a:t>
            </a:r>
            <a:br>
              <a:rPr lang="en-US" dirty="0"/>
            </a:br>
            <a:r>
              <a:rPr lang="en-US" dirty="0"/>
              <a:t>A153 : for free </a:t>
            </a:r>
            <a:br>
              <a:rPr lang="en-US" dirty="0"/>
            </a:br>
            <a:br>
              <a:rPr lang="en-US" dirty="0"/>
            </a:br>
            <a:r>
              <a:rPr lang="en-US" dirty="0"/>
              <a:t>Attribute 16: (numerical) </a:t>
            </a:r>
            <a:br>
              <a:rPr lang="en-US" dirty="0"/>
            </a:br>
            <a:r>
              <a:rPr lang="en-US" dirty="0"/>
              <a:t>Number of existing credits at this bank </a:t>
            </a:r>
            <a:br>
              <a:rPr lang="en-US" dirty="0"/>
            </a:br>
            <a:br>
              <a:rPr lang="en-US" dirty="0"/>
            </a:br>
            <a:r>
              <a:rPr lang="en-US" dirty="0"/>
              <a:t>Attribute 17: (qualitative) </a:t>
            </a:r>
            <a:br>
              <a:rPr lang="en-US" dirty="0"/>
            </a:br>
            <a:r>
              <a:rPr lang="en-US" dirty="0"/>
              <a:t>Job </a:t>
            </a:r>
            <a:br>
              <a:rPr lang="en-US" dirty="0"/>
            </a:br>
            <a:r>
              <a:rPr lang="en-US" dirty="0"/>
              <a:t>A171 : unemployed/ unskilled - non-resident </a:t>
            </a:r>
            <a:br>
              <a:rPr lang="en-US" dirty="0"/>
            </a:br>
            <a:r>
              <a:rPr lang="en-US" dirty="0"/>
              <a:t>A172 : unskilled - resident </a:t>
            </a:r>
            <a:br>
              <a:rPr lang="en-US" dirty="0"/>
            </a:br>
            <a:r>
              <a:rPr lang="en-US" dirty="0"/>
              <a:t>A173 : skilled employee / official </a:t>
            </a:r>
            <a:br>
              <a:rPr lang="en-US" dirty="0"/>
            </a:br>
            <a:r>
              <a:rPr lang="en-US" dirty="0"/>
              <a:t>A174 : management/ self-employed/ </a:t>
            </a:r>
            <a:br>
              <a:rPr lang="en-US" dirty="0"/>
            </a:br>
            <a:r>
              <a:rPr lang="en-US" dirty="0"/>
              <a:t>highly qualified employee/ officer </a:t>
            </a:r>
            <a:br>
              <a:rPr lang="en-US" dirty="0"/>
            </a:br>
            <a:br>
              <a:rPr lang="en-US" dirty="0"/>
            </a:br>
            <a:r>
              <a:rPr lang="en-US" dirty="0"/>
              <a:t>Attribute 18: (numerical) </a:t>
            </a:r>
            <a:br>
              <a:rPr lang="en-US" dirty="0"/>
            </a:br>
            <a:r>
              <a:rPr lang="en-US" dirty="0"/>
              <a:t>Number of people being liable to provide maintenance for </a:t>
            </a:r>
            <a:br>
              <a:rPr lang="en-US" dirty="0"/>
            </a:br>
            <a:br>
              <a:rPr lang="en-US" dirty="0"/>
            </a:br>
            <a:r>
              <a:rPr lang="en-US" dirty="0"/>
              <a:t>Attribute 19: (qualitative) </a:t>
            </a:r>
            <a:br>
              <a:rPr lang="en-US" dirty="0"/>
            </a:br>
            <a:r>
              <a:rPr lang="en-US" dirty="0"/>
              <a:t>Telephone </a:t>
            </a:r>
            <a:br>
              <a:rPr lang="en-US" dirty="0"/>
            </a:br>
            <a:r>
              <a:rPr lang="en-US" dirty="0"/>
              <a:t>A191 : none </a:t>
            </a:r>
            <a:br>
              <a:rPr lang="en-US" dirty="0"/>
            </a:br>
            <a:r>
              <a:rPr lang="en-US" dirty="0"/>
              <a:t>A192 : yes, registered under the customers name </a:t>
            </a:r>
            <a:br>
              <a:rPr lang="en-US" dirty="0"/>
            </a:br>
            <a:br>
              <a:rPr lang="en-US" dirty="0"/>
            </a:br>
            <a:r>
              <a:rPr lang="en-US" dirty="0"/>
              <a:t>Attribute 20: (qualitative) </a:t>
            </a:r>
            <a:br>
              <a:rPr lang="en-US" dirty="0"/>
            </a:br>
            <a:r>
              <a:rPr lang="en-US" dirty="0"/>
              <a:t>foreign worker </a:t>
            </a:r>
            <a:br>
              <a:rPr lang="en-US" dirty="0"/>
            </a:br>
            <a:r>
              <a:rPr lang="en-US" dirty="0"/>
              <a:t>A201 : yes </a:t>
            </a:r>
            <a:br>
              <a:rPr lang="en-US" dirty="0"/>
            </a:br>
            <a:r>
              <a:rPr lang="en-US" dirty="0"/>
              <a:t>A202 : no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20</a:t>
            </a:fld>
            <a:endParaRPr lang="en-US" dirty="0"/>
          </a:p>
        </p:txBody>
      </p:sp>
    </p:spTree>
    <p:extLst>
      <p:ext uri="{BB962C8B-B14F-4D97-AF65-F5344CB8AC3E}">
        <p14:creationId xmlns:p14="http://schemas.microsoft.com/office/powerpoint/2010/main" val="2845483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21</a:t>
            </a:fld>
            <a:endParaRPr lang="en-US" dirty="0"/>
          </a:p>
        </p:txBody>
      </p:sp>
    </p:spTree>
    <p:extLst>
      <p:ext uri="{BB962C8B-B14F-4D97-AF65-F5344CB8AC3E}">
        <p14:creationId xmlns:p14="http://schemas.microsoft.com/office/powerpoint/2010/main" val="1404146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t>Attribute 1: (qualitative) </a:t>
            </a:r>
            <a:br>
              <a:rPr lang="en-US" dirty="0"/>
            </a:br>
            <a:r>
              <a:rPr lang="en-US" dirty="0"/>
              <a:t>Status of existing checking account </a:t>
            </a:r>
            <a:br>
              <a:rPr lang="en-US" dirty="0"/>
            </a:br>
            <a:r>
              <a:rPr lang="en-US" dirty="0"/>
              <a:t>A11 : ... &lt; 0 DM </a:t>
            </a:r>
            <a:br>
              <a:rPr lang="en-US" dirty="0"/>
            </a:br>
            <a:r>
              <a:rPr lang="en-US" dirty="0"/>
              <a:t>A12 : 0 &lt;= ... &lt; 200 DM </a:t>
            </a:r>
            <a:br>
              <a:rPr lang="en-US" dirty="0"/>
            </a:br>
            <a:r>
              <a:rPr lang="en-US" dirty="0"/>
              <a:t>A13 : ... &gt;= 200 DM / salary assignments for at least 1 year </a:t>
            </a:r>
            <a:br>
              <a:rPr lang="en-US" dirty="0"/>
            </a:br>
            <a:r>
              <a:rPr lang="en-US" dirty="0"/>
              <a:t>A14 : no checking account </a:t>
            </a:r>
            <a:br>
              <a:rPr lang="en-US" dirty="0"/>
            </a:br>
            <a:br>
              <a:rPr lang="en-US" dirty="0"/>
            </a:br>
            <a:r>
              <a:rPr lang="en-US" dirty="0"/>
              <a:t>Attribute 2: (numerical) </a:t>
            </a:r>
            <a:br>
              <a:rPr lang="en-US" dirty="0"/>
            </a:br>
            <a:r>
              <a:rPr lang="en-US" dirty="0"/>
              <a:t>Duration in month </a:t>
            </a:r>
            <a:br>
              <a:rPr lang="en-US" dirty="0"/>
            </a:br>
            <a:br>
              <a:rPr lang="en-US" dirty="0"/>
            </a:br>
            <a:r>
              <a:rPr lang="en-US" dirty="0"/>
              <a:t>Attribute 3: (qualitative) </a:t>
            </a:r>
            <a:br>
              <a:rPr lang="en-US" dirty="0"/>
            </a:br>
            <a:r>
              <a:rPr lang="en-US" dirty="0"/>
              <a:t>Credit history </a:t>
            </a:r>
            <a:br>
              <a:rPr lang="en-US" dirty="0"/>
            </a:br>
            <a:r>
              <a:rPr lang="en-US" dirty="0"/>
              <a:t>A30 : no credits taken/ all credits paid back duly </a:t>
            </a:r>
            <a:br>
              <a:rPr lang="en-US" dirty="0"/>
            </a:br>
            <a:r>
              <a:rPr lang="en-US" dirty="0"/>
              <a:t>A31 : all credits at this bank paid back duly </a:t>
            </a:r>
            <a:br>
              <a:rPr lang="en-US" dirty="0"/>
            </a:br>
            <a:r>
              <a:rPr lang="en-US" dirty="0"/>
              <a:t>A32 : existing credits paid back duly till now </a:t>
            </a:r>
            <a:br>
              <a:rPr lang="en-US" dirty="0"/>
            </a:br>
            <a:r>
              <a:rPr lang="en-US" dirty="0"/>
              <a:t>A33 : delay in paying off in the past </a:t>
            </a:r>
            <a:br>
              <a:rPr lang="en-US" dirty="0"/>
            </a:br>
            <a:r>
              <a:rPr lang="en-US" dirty="0"/>
              <a:t>A34 : critical account/ other credits existing (not at this bank) </a:t>
            </a:r>
            <a:br>
              <a:rPr lang="en-US" dirty="0"/>
            </a:br>
            <a:br>
              <a:rPr lang="en-US" dirty="0"/>
            </a:br>
            <a:r>
              <a:rPr lang="en-US" dirty="0"/>
              <a:t>Attribute 4: (qualitative) </a:t>
            </a:r>
            <a:br>
              <a:rPr lang="en-US" dirty="0"/>
            </a:br>
            <a:r>
              <a:rPr lang="en-US" dirty="0"/>
              <a:t>Purpose </a:t>
            </a:r>
            <a:br>
              <a:rPr lang="en-US" dirty="0"/>
            </a:br>
            <a:r>
              <a:rPr lang="en-US" dirty="0"/>
              <a:t>A40 : car (new) </a:t>
            </a:r>
            <a:br>
              <a:rPr lang="en-US" dirty="0"/>
            </a:br>
            <a:r>
              <a:rPr lang="en-US" dirty="0"/>
              <a:t>A41 : car (used) </a:t>
            </a:r>
            <a:br>
              <a:rPr lang="en-US" dirty="0"/>
            </a:br>
            <a:r>
              <a:rPr lang="en-US" dirty="0"/>
              <a:t>A42 : furniture/equipment </a:t>
            </a:r>
            <a:br>
              <a:rPr lang="en-US" dirty="0"/>
            </a:br>
            <a:r>
              <a:rPr lang="en-US" dirty="0"/>
              <a:t>A43 : radio/television </a:t>
            </a:r>
            <a:br>
              <a:rPr lang="en-US" dirty="0"/>
            </a:br>
            <a:r>
              <a:rPr lang="en-US" dirty="0"/>
              <a:t>A44 : domestic appliances </a:t>
            </a:r>
            <a:br>
              <a:rPr lang="en-US" dirty="0"/>
            </a:br>
            <a:r>
              <a:rPr lang="en-US" dirty="0"/>
              <a:t>A45 : repairs </a:t>
            </a:r>
            <a:br>
              <a:rPr lang="en-US" dirty="0"/>
            </a:br>
            <a:r>
              <a:rPr lang="en-US" dirty="0"/>
              <a:t>A46 : education </a:t>
            </a:r>
            <a:br>
              <a:rPr lang="en-US" dirty="0"/>
            </a:br>
            <a:r>
              <a:rPr lang="en-US" dirty="0"/>
              <a:t>A47 : (vacation - does not exist?) </a:t>
            </a:r>
            <a:br>
              <a:rPr lang="en-US" dirty="0"/>
            </a:br>
            <a:r>
              <a:rPr lang="en-US" dirty="0"/>
              <a:t>A48 : retraining </a:t>
            </a:r>
            <a:br>
              <a:rPr lang="en-US" dirty="0"/>
            </a:br>
            <a:r>
              <a:rPr lang="en-US" dirty="0"/>
              <a:t>A49 : business </a:t>
            </a:r>
            <a:br>
              <a:rPr lang="en-US" dirty="0"/>
            </a:br>
            <a:r>
              <a:rPr lang="en-US" dirty="0"/>
              <a:t>A410 : others </a:t>
            </a:r>
            <a:br>
              <a:rPr lang="en-US" dirty="0"/>
            </a:br>
            <a:br>
              <a:rPr lang="en-US" dirty="0"/>
            </a:br>
            <a:r>
              <a:rPr lang="en-US" dirty="0"/>
              <a:t>Attribute 5: (numerical) </a:t>
            </a:r>
            <a:br>
              <a:rPr lang="en-US" dirty="0"/>
            </a:br>
            <a:r>
              <a:rPr lang="en-US" dirty="0"/>
              <a:t>Credit amount </a:t>
            </a:r>
            <a:br>
              <a:rPr lang="en-US" dirty="0"/>
            </a:br>
            <a:br>
              <a:rPr lang="en-US" dirty="0"/>
            </a:br>
            <a:r>
              <a:rPr lang="en-US" dirty="0" err="1"/>
              <a:t>Attibute</a:t>
            </a:r>
            <a:r>
              <a:rPr lang="en-US" dirty="0"/>
              <a:t> 6: (qualitative) </a:t>
            </a:r>
            <a:br>
              <a:rPr lang="en-US" dirty="0"/>
            </a:br>
            <a:r>
              <a:rPr lang="en-US" dirty="0"/>
              <a:t>Savings account/bonds </a:t>
            </a:r>
            <a:br>
              <a:rPr lang="en-US" dirty="0"/>
            </a:br>
            <a:r>
              <a:rPr lang="en-US" dirty="0"/>
              <a:t>A61 : ... &lt; 100 DM </a:t>
            </a:r>
            <a:br>
              <a:rPr lang="en-US" dirty="0"/>
            </a:br>
            <a:r>
              <a:rPr lang="en-US" dirty="0"/>
              <a:t>A62 : 100 &lt;= ... &lt; 500 DM </a:t>
            </a:r>
            <a:br>
              <a:rPr lang="en-US" dirty="0"/>
            </a:br>
            <a:r>
              <a:rPr lang="en-US" dirty="0"/>
              <a:t>A63 : 500 &lt;= ... &lt; 1000 DM </a:t>
            </a:r>
            <a:br>
              <a:rPr lang="en-US" dirty="0"/>
            </a:br>
            <a:r>
              <a:rPr lang="en-US" dirty="0"/>
              <a:t>A64 : .. &gt;= 1000 DM </a:t>
            </a:r>
            <a:br>
              <a:rPr lang="en-US" dirty="0"/>
            </a:br>
            <a:r>
              <a:rPr lang="en-US" dirty="0"/>
              <a:t>A65 : unknown/ no savings account </a:t>
            </a:r>
            <a:br>
              <a:rPr lang="en-US" dirty="0"/>
            </a:br>
            <a:br>
              <a:rPr lang="en-US" dirty="0"/>
            </a:br>
            <a:r>
              <a:rPr lang="en-US" dirty="0"/>
              <a:t>Attribute 7: (qualitative) </a:t>
            </a:r>
            <a:br>
              <a:rPr lang="en-US" dirty="0"/>
            </a:br>
            <a:r>
              <a:rPr lang="en-US" dirty="0"/>
              <a:t>Present employment since </a:t>
            </a:r>
            <a:br>
              <a:rPr lang="en-US" dirty="0"/>
            </a:br>
            <a:r>
              <a:rPr lang="en-US" dirty="0"/>
              <a:t>A71 : unemployed </a:t>
            </a:r>
            <a:br>
              <a:rPr lang="en-US" dirty="0"/>
            </a:br>
            <a:r>
              <a:rPr lang="en-US" dirty="0"/>
              <a:t>A72 : ... &lt; 1 year </a:t>
            </a:r>
            <a:br>
              <a:rPr lang="en-US" dirty="0"/>
            </a:br>
            <a:r>
              <a:rPr lang="en-US" dirty="0"/>
              <a:t>A73 : 1 &lt;= ... &lt; 4 years </a:t>
            </a:r>
            <a:br>
              <a:rPr lang="en-US" dirty="0"/>
            </a:br>
            <a:r>
              <a:rPr lang="en-US" dirty="0"/>
              <a:t>A74 : 4 &lt;= ... &lt; 7 years </a:t>
            </a:r>
            <a:br>
              <a:rPr lang="en-US" dirty="0"/>
            </a:br>
            <a:r>
              <a:rPr lang="en-US" dirty="0"/>
              <a:t>A75 : .. &gt;= 7 years </a:t>
            </a:r>
            <a:br>
              <a:rPr lang="en-US" dirty="0"/>
            </a:br>
            <a:br>
              <a:rPr lang="en-US" dirty="0"/>
            </a:br>
            <a:r>
              <a:rPr lang="en-US" dirty="0"/>
              <a:t>Attribute 8: (numerical) </a:t>
            </a:r>
            <a:br>
              <a:rPr lang="en-US" dirty="0"/>
            </a:br>
            <a:r>
              <a:rPr lang="en-US" dirty="0"/>
              <a:t>Installment rate in percentage of disposable income </a:t>
            </a:r>
            <a:br>
              <a:rPr lang="en-US" dirty="0"/>
            </a:br>
            <a:br>
              <a:rPr lang="en-US" dirty="0"/>
            </a:br>
            <a:r>
              <a:rPr lang="en-US" dirty="0"/>
              <a:t>Attribute 9: (qualitative) </a:t>
            </a:r>
            <a:br>
              <a:rPr lang="en-US" dirty="0"/>
            </a:br>
            <a:r>
              <a:rPr lang="en-US" dirty="0"/>
              <a:t>Personal status and sex </a:t>
            </a:r>
            <a:br>
              <a:rPr lang="en-US" dirty="0"/>
            </a:br>
            <a:r>
              <a:rPr lang="en-US" dirty="0"/>
              <a:t>A91 : male : divorced/separated </a:t>
            </a:r>
            <a:br>
              <a:rPr lang="en-US" dirty="0"/>
            </a:br>
            <a:r>
              <a:rPr lang="en-US" dirty="0"/>
              <a:t>A92 : female : divorced/separated/married </a:t>
            </a:r>
            <a:br>
              <a:rPr lang="en-US" dirty="0"/>
            </a:br>
            <a:r>
              <a:rPr lang="en-US" dirty="0"/>
              <a:t>A93 : male : single </a:t>
            </a:r>
            <a:br>
              <a:rPr lang="en-US" dirty="0"/>
            </a:br>
            <a:r>
              <a:rPr lang="en-US" dirty="0"/>
              <a:t>A94 : male : married/widowed </a:t>
            </a:r>
            <a:br>
              <a:rPr lang="en-US" dirty="0"/>
            </a:br>
            <a:r>
              <a:rPr lang="en-US" dirty="0"/>
              <a:t>A95 : female : single </a:t>
            </a:r>
            <a:br>
              <a:rPr lang="en-US" dirty="0"/>
            </a:br>
            <a:br>
              <a:rPr lang="en-US" dirty="0"/>
            </a:br>
            <a:r>
              <a:rPr lang="en-US" dirty="0"/>
              <a:t>Attribute 10: (qualitative) </a:t>
            </a:r>
            <a:br>
              <a:rPr lang="en-US" dirty="0"/>
            </a:br>
            <a:r>
              <a:rPr lang="en-US" dirty="0"/>
              <a:t>Other debtors / guarantors </a:t>
            </a:r>
            <a:br>
              <a:rPr lang="en-US" dirty="0"/>
            </a:br>
            <a:r>
              <a:rPr lang="en-US" dirty="0"/>
              <a:t>A101 : none </a:t>
            </a:r>
            <a:br>
              <a:rPr lang="en-US" dirty="0"/>
            </a:br>
            <a:r>
              <a:rPr lang="en-US" dirty="0"/>
              <a:t>A102 : co-applicant </a:t>
            </a:r>
            <a:br>
              <a:rPr lang="en-US" dirty="0"/>
            </a:br>
            <a:r>
              <a:rPr lang="en-US" dirty="0"/>
              <a:t>A103 : guarantor </a:t>
            </a:r>
            <a:br>
              <a:rPr lang="en-US" dirty="0"/>
            </a:br>
            <a:br>
              <a:rPr lang="en-US" dirty="0"/>
            </a:br>
            <a:r>
              <a:rPr lang="en-US" dirty="0"/>
              <a:t>Attribute 11: (numerical) </a:t>
            </a:r>
            <a:br>
              <a:rPr lang="en-US" dirty="0"/>
            </a:br>
            <a:r>
              <a:rPr lang="en-US" dirty="0"/>
              <a:t>Present residence since </a:t>
            </a:r>
            <a:br>
              <a:rPr lang="en-US" dirty="0"/>
            </a:br>
            <a:br>
              <a:rPr lang="en-US" dirty="0"/>
            </a:br>
            <a:r>
              <a:rPr lang="en-US" dirty="0"/>
              <a:t>Attribute 12: (qualitative) </a:t>
            </a:r>
            <a:br>
              <a:rPr lang="en-US" dirty="0"/>
            </a:br>
            <a:r>
              <a:rPr lang="en-US" dirty="0"/>
              <a:t>Property </a:t>
            </a:r>
            <a:br>
              <a:rPr lang="en-US" dirty="0"/>
            </a:br>
            <a:r>
              <a:rPr lang="en-US" dirty="0"/>
              <a:t>A121 : real estate </a:t>
            </a:r>
            <a:br>
              <a:rPr lang="en-US" dirty="0"/>
            </a:br>
            <a:r>
              <a:rPr lang="en-US" dirty="0"/>
              <a:t>A122 : if not A121 : building society savings agreement/ life insurance </a:t>
            </a:r>
            <a:br>
              <a:rPr lang="en-US" dirty="0"/>
            </a:br>
            <a:r>
              <a:rPr lang="en-US" dirty="0"/>
              <a:t>A123 : if not A121/A122 : car or other, not in attribute 6 </a:t>
            </a:r>
            <a:br>
              <a:rPr lang="en-US" dirty="0"/>
            </a:br>
            <a:r>
              <a:rPr lang="en-US" dirty="0"/>
              <a:t>A124 : unknown / no property </a:t>
            </a:r>
            <a:br>
              <a:rPr lang="en-US" dirty="0"/>
            </a:br>
            <a:br>
              <a:rPr lang="en-US" dirty="0"/>
            </a:br>
            <a:r>
              <a:rPr lang="en-US" dirty="0"/>
              <a:t>Attribute 13: (numerical) </a:t>
            </a:r>
            <a:br>
              <a:rPr lang="en-US" dirty="0"/>
            </a:br>
            <a:r>
              <a:rPr lang="en-US" dirty="0"/>
              <a:t>Age in years </a:t>
            </a:r>
            <a:br>
              <a:rPr lang="en-US" dirty="0"/>
            </a:br>
            <a:br>
              <a:rPr lang="en-US" dirty="0"/>
            </a:br>
            <a:r>
              <a:rPr lang="en-US" dirty="0"/>
              <a:t>Attribute 14: (qualitative) </a:t>
            </a:r>
            <a:br>
              <a:rPr lang="en-US" dirty="0"/>
            </a:br>
            <a:r>
              <a:rPr lang="en-US" dirty="0"/>
              <a:t>Other installment plans </a:t>
            </a:r>
            <a:br>
              <a:rPr lang="en-US" dirty="0"/>
            </a:br>
            <a:r>
              <a:rPr lang="en-US" dirty="0"/>
              <a:t>A141 : bank </a:t>
            </a:r>
            <a:br>
              <a:rPr lang="en-US" dirty="0"/>
            </a:br>
            <a:r>
              <a:rPr lang="en-US" dirty="0"/>
              <a:t>A142 : stores </a:t>
            </a:r>
            <a:br>
              <a:rPr lang="en-US" dirty="0"/>
            </a:br>
            <a:r>
              <a:rPr lang="en-US" dirty="0"/>
              <a:t>A143 : none </a:t>
            </a:r>
            <a:br>
              <a:rPr lang="en-US" dirty="0"/>
            </a:br>
            <a:br>
              <a:rPr lang="en-US" dirty="0"/>
            </a:br>
            <a:r>
              <a:rPr lang="en-US" dirty="0"/>
              <a:t>Attribute 15: (qualitative) </a:t>
            </a:r>
            <a:br>
              <a:rPr lang="en-US" dirty="0"/>
            </a:br>
            <a:r>
              <a:rPr lang="en-US" dirty="0"/>
              <a:t>Housing </a:t>
            </a:r>
            <a:br>
              <a:rPr lang="en-US" dirty="0"/>
            </a:br>
            <a:r>
              <a:rPr lang="en-US" dirty="0"/>
              <a:t>A151 : rent </a:t>
            </a:r>
            <a:br>
              <a:rPr lang="en-US" dirty="0"/>
            </a:br>
            <a:r>
              <a:rPr lang="en-US" dirty="0"/>
              <a:t>A152 : own </a:t>
            </a:r>
            <a:br>
              <a:rPr lang="en-US" dirty="0"/>
            </a:br>
            <a:r>
              <a:rPr lang="en-US" dirty="0"/>
              <a:t>A153 : for free </a:t>
            </a:r>
            <a:br>
              <a:rPr lang="en-US" dirty="0"/>
            </a:br>
            <a:br>
              <a:rPr lang="en-US" dirty="0"/>
            </a:br>
            <a:r>
              <a:rPr lang="en-US" dirty="0"/>
              <a:t>Attribute 16: (numerical) </a:t>
            </a:r>
            <a:br>
              <a:rPr lang="en-US" dirty="0"/>
            </a:br>
            <a:r>
              <a:rPr lang="en-US" dirty="0"/>
              <a:t>Number of existing credits at this bank </a:t>
            </a:r>
            <a:br>
              <a:rPr lang="en-US" dirty="0"/>
            </a:br>
            <a:br>
              <a:rPr lang="en-US" dirty="0"/>
            </a:br>
            <a:r>
              <a:rPr lang="en-US" dirty="0"/>
              <a:t>Attribute 17: (qualitative) </a:t>
            </a:r>
            <a:br>
              <a:rPr lang="en-US" dirty="0"/>
            </a:br>
            <a:r>
              <a:rPr lang="en-US" dirty="0"/>
              <a:t>Job </a:t>
            </a:r>
            <a:br>
              <a:rPr lang="en-US" dirty="0"/>
            </a:br>
            <a:r>
              <a:rPr lang="en-US" dirty="0"/>
              <a:t>A171 : unemployed/ unskilled - non-resident </a:t>
            </a:r>
            <a:br>
              <a:rPr lang="en-US" dirty="0"/>
            </a:br>
            <a:r>
              <a:rPr lang="en-US" dirty="0"/>
              <a:t>A172 : unskilled - resident </a:t>
            </a:r>
            <a:br>
              <a:rPr lang="en-US" dirty="0"/>
            </a:br>
            <a:r>
              <a:rPr lang="en-US" dirty="0"/>
              <a:t>A173 : skilled employee / official </a:t>
            </a:r>
            <a:br>
              <a:rPr lang="en-US" dirty="0"/>
            </a:br>
            <a:r>
              <a:rPr lang="en-US" dirty="0"/>
              <a:t>A174 : management/ self-employed/ </a:t>
            </a:r>
            <a:br>
              <a:rPr lang="en-US" dirty="0"/>
            </a:br>
            <a:r>
              <a:rPr lang="en-US" dirty="0"/>
              <a:t>highly qualified employee/ officer </a:t>
            </a:r>
            <a:br>
              <a:rPr lang="en-US" dirty="0"/>
            </a:br>
            <a:br>
              <a:rPr lang="en-US" dirty="0"/>
            </a:br>
            <a:r>
              <a:rPr lang="en-US" dirty="0"/>
              <a:t>Attribute 18: (numerical) </a:t>
            </a:r>
            <a:br>
              <a:rPr lang="en-US" dirty="0"/>
            </a:br>
            <a:r>
              <a:rPr lang="en-US" dirty="0"/>
              <a:t>Number of people being liable to provide maintenance for </a:t>
            </a:r>
            <a:br>
              <a:rPr lang="en-US" dirty="0"/>
            </a:br>
            <a:br>
              <a:rPr lang="en-US" dirty="0"/>
            </a:br>
            <a:r>
              <a:rPr lang="en-US" dirty="0"/>
              <a:t>Attribute 19: (qualitative) </a:t>
            </a:r>
            <a:br>
              <a:rPr lang="en-US" dirty="0"/>
            </a:br>
            <a:r>
              <a:rPr lang="en-US" dirty="0"/>
              <a:t>Telephone </a:t>
            </a:r>
            <a:br>
              <a:rPr lang="en-US" dirty="0"/>
            </a:br>
            <a:r>
              <a:rPr lang="en-US" dirty="0"/>
              <a:t>A191 : none </a:t>
            </a:r>
            <a:br>
              <a:rPr lang="en-US" dirty="0"/>
            </a:br>
            <a:r>
              <a:rPr lang="en-US" dirty="0"/>
              <a:t>A192 : yes, registered under the customers name </a:t>
            </a:r>
            <a:br>
              <a:rPr lang="en-US" dirty="0"/>
            </a:br>
            <a:br>
              <a:rPr lang="en-US" dirty="0"/>
            </a:br>
            <a:r>
              <a:rPr lang="en-US" dirty="0"/>
              <a:t>Attribute 20: (qualitative) </a:t>
            </a:r>
            <a:br>
              <a:rPr lang="en-US" dirty="0"/>
            </a:br>
            <a:r>
              <a:rPr lang="en-US" dirty="0"/>
              <a:t>foreign worker </a:t>
            </a:r>
            <a:br>
              <a:rPr lang="en-US" dirty="0"/>
            </a:br>
            <a:r>
              <a:rPr lang="en-US" dirty="0"/>
              <a:t>A201 : yes </a:t>
            </a:r>
            <a:br>
              <a:rPr lang="en-US" dirty="0"/>
            </a:br>
            <a:r>
              <a:rPr lang="en-US" dirty="0"/>
              <a:t>A202 : no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23</a:t>
            </a:fld>
            <a:endParaRPr lang="en-US" dirty="0"/>
          </a:p>
        </p:txBody>
      </p:sp>
    </p:spTree>
    <p:extLst>
      <p:ext uri="{BB962C8B-B14F-4D97-AF65-F5344CB8AC3E}">
        <p14:creationId xmlns:p14="http://schemas.microsoft.com/office/powerpoint/2010/main" val="3068544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24</a:t>
            </a:fld>
            <a:endParaRPr lang="en-US" dirty="0"/>
          </a:p>
        </p:txBody>
      </p:sp>
    </p:spTree>
    <p:extLst>
      <p:ext uri="{BB962C8B-B14F-4D97-AF65-F5344CB8AC3E}">
        <p14:creationId xmlns:p14="http://schemas.microsoft.com/office/powerpoint/2010/main" val="3678225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25</a:t>
            </a:fld>
            <a:endParaRPr lang="en-US" dirty="0"/>
          </a:p>
        </p:txBody>
      </p:sp>
    </p:spTree>
    <p:extLst>
      <p:ext uri="{BB962C8B-B14F-4D97-AF65-F5344CB8AC3E}">
        <p14:creationId xmlns:p14="http://schemas.microsoft.com/office/powerpoint/2010/main" val="2334659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a:t>
            </a:fld>
            <a:endParaRPr lang="en-US" dirty="0"/>
          </a:p>
        </p:txBody>
      </p:sp>
    </p:spTree>
    <p:extLst>
      <p:ext uri="{BB962C8B-B14F-4D97-AF65-F5344CB8AC3E}">
        <p14:creationId xmlns:p14="http://schemas.microsoft.com/office/powerpoint/2010/main" val="5748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t>Attribute 1: (qualitative) </a:t>
            </a:r>
            <a:br>
              <a:rPr lang="en-US" dirty="0"/>
            </a:br>
            <a:r>
              <a:rPr lang="en-US" dirty="0"/>
              <a:t>Status of existing checking account </a:t>
            </a:r>
            <a:br>
              <a:rPr lang="en-US" dirty="0"/>
            </a:br>
            <a:r>
              <a:rPr lang="en-US" dirty="0"/>
              <a:t>A11 : ... &lt; 0 DM </a:t>
            </a:r>
            <a:br>
              <a:rPr lang="en-US" dirty="0"/>
            </a:br>
            <a:r>
              <a:rPr lang="en-US" dirty="0"/>
              <a:t>A12 : 0 &lt;= ... &lt; 200 DM </a:t>
            </a:r>
            <a:br>
              <a:rPr lang="en-US" dirty="0"/>
            </a:br>
            <a:r>
              <a:rPr lang="en-US" dirty="0"/>
              <a:t>A13 : ... &gt;= 200 DM / salary assignments for at least 1 year </a:t>
            </a:r>
            <a:br>
              <a:rPr lang="en-US" dirty="0"/>
            </a:br>
            <a:r>
              <a:rPr lang="en-US" dirty="0"/>
              <a:t>A14 : no checking account </a:t>
            </a:r>
            <a:br>
              <a:rPr lang="en-US" dirty="0"/>
            </a:br>
            <a:br>
              <a:rPr lang="en-US" dirty="0"/>
            </a:br>
            <a:r>
              <a:rPr lang="en-US" dirty="0"/>
              <a:t>Attribute 2: (numerical) </a:t>
            </a:r>
            <a:br>
              <a:rPr lang="en-US" dirty="0"/>
            </a:br>
            <a:r>
              <a:rPr lang="en-US" dirty="0"/>
              <a:t>Duration in month </a:t>
            </a:r>
            <a:br>
              <a:rPr lang="en-US" dirty="0"/>
            </a:br>
            <a:br>
              <a:rPr lang="en-US" dirty="0"/>
            </a:br>
            <a:r>
              <a:rPr lang="en-US" dirty="0"/>
              <a:t>Attribute 3: (qualitative) </a:t>
            </a:r>
            <a:br>
              <a:rPr lang="en-US" dirty="0"/>
            </a:br>
            <a:r>
              <a:rPr lang="en-US" dirty="0"/>
              <a:t>Credit history </a:t>
            </a:r>
            <a:br>
              <a:rPr lang="en-US" dirty="0"/>
            </a:br>
            <a:r>
              <a:rPr lang="en-US" dirty="0"/>
              <a:t>A30 : no credits taken/ all credits paid back duly </a:t>
            </a:r>
            <a:br>
              <a:rPr lang="en-US" dirty="0"/>
            </a:br>
            <a:r>
              <a:rPr lang="en-US" dirty="0"/>
              <a:t>A31 : all credits at this bank paid back duly </a:t>
            </a:r>
            <a:br>
              <a:rPr lang="en-US" dirty="0"/>
            </a:br>
            <a:r>
              <a:rPr lang="en-US" dirty="0"/>
              <a:t>A32 : existing credits paid back duly till now </a:t>
            </a:r>
            <a:br>
              <a:rPr lang="en-US" dirty="0"/>
            </a:br>
            <a:r>
              <a:rPr lang="en-US" dirty="0"/>
              <a:t>A33 : delay in paying off in the past </a:t>
            </a:r>
            <a:br>
              <a:rPr lang="en-US" dirty="0"/>
            </a:br>
            <a:r>
              <a:rPr lang="en-US" dirty="0"/>
              <a:t>A34 : critical account/ other credits existing (not at this bank) </a:t>
            </a:r>
            <a:br>
              <a:rPr lang="en-US" dirty="0"/>
            </a:br>
            <a:br>
              <a:rPr lang="en-US" dirty="0"/>
            </a:br>
            <a:r>
              <a:rPr lang="en-US" dirty="0"/>
              <a:t>Attribute 4: (qualitative) </a:t>
            </a:r>
            <a:br>
              <a:rPr lang="en-US" dirty="0"/>
            </a:br>
            <a:r>
              <a:rPr lang="en-US" dirty="0"/>
              <a:t>Purpose </a:t>
            </a:r>
            <a:br>
              <a:rPr lang="en-US" dirty="0"/>
            </a:br>
            <a:r>
              <a:rPr lang="en-US" dirty="0"/>
              <a:t>A40 : car (new) </a:t>
            </a:r>
            <a:br>
              <a:rPr lang="en-US" dirty="0"/>
            </a:br>
            <a:r>
              <a:rPr lang="en-US" dirty="0"/>
              <a:t>A41 : car (used) </a:t>
            </a:r>
            <a:br>
              <a:rPr lang="en-US" dirty="0"/>
            </a:br>
            <a:r>
              <a:rPr lang="en-US" dirty="0"/>
              <a:t>A42 : furniture/equipment </a:t>
            </a:r>
            <a:br>
              <a:rPr lang="en-US" dirty="0"/>
            </a:br>
            <a:r>
              <a:rPr lang="en-US" dirty="0"/>
              <a:t>A43 : radio/television </a:t>
            </a:r>
            <a:br>
              <a:rPr lang="en-US" dirty="0"/>
            </a:br>
            <a:r>
              <a:rPr lang="en-US" dirty="0"/>
              <a:t>A44 : domestic appliances </a:t>
            </a:r>
            <a:br>
              <a:rPr lang="en-US" dirty="0"/>
            </a:br>
            <a:r>
              <a:rPr lang="en-US" dirty="0"/>
              <a:t>A45 : repairs </a:t>
            </a:r>
            <a:br>
              <a:rPr lang="en-US" dirty="0"/>
            </a:br>
            <a:r>
              <a:rPr lang="en-US" dirty="0"/>
              <a:t>A46 : education </a:t>
            </a:r>
            <a:br>
              <a:rPr lang="en-US" dirty="0"/>
            </a:br>
            <a:r>
              <a:rPr lang="en-US" dirty="0"/>
              <a:t>A47 : (vacation - does not exist?) </a:t>
            </a:r>
            <a:br>
              <a:rPr lang="en-US" dirty="0"/>
            </a:br>
            <a:r>
              <a:rPr lang="en-US" dirty="0"/>
              <a:t>A48 : retraining </a:t>
            </a:r>
            <a:br>
              <a:rPr lang="en-US" dirty="0"/>
            </a:br>
            <a:r>
              <a:rPr lang="en-US" dirty="0"/>
              <a:t>A49 : business </a:t>
            </a:r>
            <a:br>
              <a:rPr lang="en-US" dirty="0"/>
            </a:br>
            <a:r>
              <a:rPr lang="en-US" dirty="0"/>
              <a:t>A410 : others </a:t>
            </a:r>
            <a:br>
              <a:rPr lang="en-US" dirty="0"/>
            </a:br>
            <a:br>
              <a:rPr lang="en-US" dirty="0"/>
            </a:br>
            <a:r>
              <a:rPr lang="en-US" dirty="0"/>
              <a:t>Attribute 5: (numerical) </a:t>
            </a:r>
            <a:br>
              <a:rPr lang="en-US" dirty="0"/>
            </a:br>
            <a:r>
              <a:rPr lang="en-US" dirty="0"/>
              <a:t>Credit amount </a:t>
            </a:r>
            <a:br>
              <a:rPr lang="en-US" dirty="0"/>
            </a:br>
            <a:br>
              <a:rPr lang="en-US" dirty="0"/>
            </a:br>
            <a:r>
              <a:rPr lang="en-US" dirty="0" err="1"/>
              <a:t>Attibute</a:t>
            </a:r>
            <a:r>
              <a:rPr lang="en-US" dirty="0"/>
              <a:t> 6: (qualitative) </a:t>
            </a:r>
            <a:br>
              <a:rPr lang="en-US" dirty="0"/>
            </a:br>
            <a:r>
              <a:rPr lang="en-US" dirty="0"/>
              <a:t>Savings account/bonds </a:t>
            </a:r>
            <a:br>
              <a:rPr lang="en-US" dirty="0"/>
            </a:br>
            <a:r>
              <a:rPr lang="en-US" dirty="0"/>
              <a:t>A61 : ... &lt; 100 DM </a:t>
            </a:r>
            <a:br>
              <a:rPr lang="en-US" dirty="0"/>
            </a:br>
            <a:r>
              <a:rPr lang="en-US" dirty="0"/>
              <a:t>A62 : 100 &lt;= ... &lt; 500 DM </a:t>
            </a:r>
            <a:br>
              <a:rPr lang="en-US" dirty="0"/>
            </a:br>
            <a:r>
              <a:rPr lang="en-US" dirty="0"/>
              <a:t>A63 : 500 &lt;= ... &lt; 1000 DM </a:t>
            </a:r>
            <a:br>
              <a:rPr lang="en-US" dirty="0"/>
            </a:br>
            <a:r>
              <a:rPr lang="en-US" dirty="0"/>
              <a:t>A64 : .. &gt;= 1000 DM </a:t>
            </a:r>
            <a:br>
              <a:rPr lang="en-US" dirty="0"/>
            </a:br>
            <a:r>
              <a:rPr lang="en-US" dirty="0"/>
              <a:t>A65 : unknown/ no savings account </a:t>
            </a:r>
            <a:br>
              <a:rPr lang="en-US" dirty="0"/>
            </a:br>
            <a:br>
              <a:rPr lang="en-US" dirty="0"/>
            </a:br>
            <a:r>
              <a:rPr lang="en-US" dirty="0"/>
              <a:t>Attribute 7: (qualitative) </a:t>
            </a:r>
            <a:br>
              <a:rPr lang="en-US" dirty="0"/>
            </a:br>
            <a:r>
              <a:rPr lang="en-US" dirty="0"/>
              <a:t>Present employment since </a:t>
            </a:r>
            <a:br>
              <a:rPr lang="en-US" dirty="0"/>
            </a:br>
            <a:r>
              <a:rPr lang="en-US" dirty="0"/>
              <a:t>A71 : unemployed </a:t>
            </a:r>
            <a:br>
              <a:rPr lang="en-US" dirty="0"/>
            </a:br>
            <a:r>
              <a:rPr lang="en-US" dirty="0"/>
              <a:t>A72 : ... &lt; 1 year </a:t>
            </a:r>
            <a:br>
              <a:rPr lang="en-US" dirty="0"/>
            </a:br>
            <a:r>
              <a:rPr lang="en-US" dirty="0"/>
              <a:t>A73 : 1 &lt;= ... &lt; 4 years </a:t>
            </a:r>
            <a:br>
              <a:rPr lang="en-US" dirty="0"/>
            </a:br>
            <a:r>
              <a:rPr lang="en-US" dirty="0"/>
              <a:t>A74 : 4 &lt;= ... &lt; 7 years </a:t>
            </a:r>
            <a:br>
              <a:rPr lang="en-US" dirty="0"/>
            </a:br>
            <a:r>
              <a:rPr lang="en-US" dirty="0"/>
              <a:t>A75 : .. &gt;= 7 years </a:t>
            </a:r>
            <a:br>
              <a:rPr lang="en-US" dirty="0"/>
            </a:br>
            <a:br>
              <a:rPr lang="en-US" dirty="0"/>
            </a:br>
            <a:r>
              <a:rPr lang="en-US" dirty="0"/>
              <a:t>Attribute 8: (numerical) </a:t>
            </a:r>
            <a:br>
              <a:rPr lang="en-US" dirty="0"/>
            </a:br>
            <a:r>
              <a:rPr lang="en-US" dirty="0"/>
              <a:t>Installment rate in percentage of disposable income </a:t>
            </a:r>
            <a:br>
              <a:rPr lang="en-US" dirty="0"/>
            </a:br>
            <a:br>
              <a:rPr lang="en-US" dirty="0"/>
            </a:br>
            <a:r>
              <a:rPr lang="en-US" dirty="0"/>
              <a:t>Attribute 9: (qualitative) </a:t>
            </a:r>
            <a:br>
              <a:rPr lang="en-US" dirty="0"/>
            </a:br>
            <a:r>
              <a:rPr lang="en-US" dirty="0"/>
              <a:t>Personal status and sex </a:t>
            </a:r>
            <a:br>
              <a:rPr lang="en-US" dirty="0"/>
            </a:br>
            <a:r>
              <a:rPr lang="en-US" dirty="0"/>
              <a:t>A91 : male : divorced/separated </a:t>
            </a:r>
            <a:br>
              <a:rPr lang="en-US" dirty="0"/>
            </a:br>
            <a:r>
              <a:rPr lang="en-US" dirty="0"/>
              <a:t>A92 : female : divorced/separated/married </a:t>
            </a:r>
            <a:br>
              <a:rPr lang="en-US" dirty="0"/>
            </a:br>
            <a:r>
              <a:rPr lang="en-US" dirty="0"/>
              <a:t>A93 : male : single </a:t>
            </a:r>
            <a:br>
              <a:rPr lang="en-US" dirty="0"/>
            </a:br>
            <a:r>
              <a:rPr lang="en-US" dirty="0"/>
              <a:t>A94 : male : married/widowed </a:t>
            </a:r>
            <a:br>
              <a:rPr lang="en-US" dirty="0"/>
            </a:br>
            <a:r>
              <a:rPr lang="en-US" dirty="0"/>
              <a:t>A95 : female : single </a:t>
            </a:r>
            <a:br>
              <a:rPr lang="en-US" dirty="0"/>
            </a:br>
            <a:br>
              <a:rPr lang="en-US" dirty="0"/>
            </a:br>
            <a:r>
              <a:rPr lang="en-US" dirty="0"/>
              <a:t>Attribute 10: (qualitative) </a:t>
            </a:r>
            <a:br>
              <a:rPr lang="en-US" dirty="0"/>
            </a:br>
            <a:r>
              <a:rPr lang="en-US" dirty="0"/>
              <a:t>Other debtors / guarantors </a:t>
            </a:r>
            <a:br>
              <a:rPr lang="en-US" dirty="0"/>
            </a:br>
            <a:r>
              <a:rPr lang="en-US" dirty="0"/>
              <a:t>A101 : none </a:t>
            </a:r>
            <a:br>
              <a:rPr lang="en-US" dirty="0"/>
            </a:br>
            <a:r>
              <a:rPr lang="en-US" dirty="0"/>
              <a:t>A102 : co-applicant </a:t>
            </a:r>
            <a:br>
              <a:rPr lang="en-US" dirty="0"/>
            </a:br>
            <a:r>
              <a:rPr lang="en-US" dirty="0"/>
              <a:t>A103 : guarantor </a:t>
            </a:r>
            <a:br>
              <a:rPr lang="en-US" dirty="0"/>
            </a:br>
            <a:br>
              <a:rPr lang="en-US" dirty="0"/>
            </a:br>
            <a:r>
              <a:rPr lang="en-US" dirty="0"/>
              <a:t>Attribute 11: (numerical) </a:t>
            </a:r>
            <a:br>
              <a:rPr lang="en-US" dirty="0"/>
            </a:br>
            <a:r>
              <a:rPr lang="en-US" dirty="0"/>
              <a:t>Present residence since </a:t>
            </a:r>
            <a:br>
              <a:rPr lang="en-US" dirty="0"/>
            </a:br>
            <a:br>
              <a:rPr lang="en-US" dirty="0"/>
            </a:br>
            <a:r>
              <a:rPr lang="en-US" dirty="0"/>
              <a:t>Attribute 12: (qualitative) </a:t>
            </a:r>
            <a:br>
              <a:rPr lang="en-US" dirty="0"/>
            </a:br>
            <a:r>
              <a:rPr lang="en-US" dirty="0"/>
              <a:t>Property </a:t>
            </a:r>
            <a:br>
              <a:rPr lang="en-US" dirty="0"/>
            </a:br>
            <a:r>
              <a:rPr lang="en-US" dirty="0"/>
              <a:t>A121 : real estate </a:t>
            </a:r>
            <a:br>
              <a:rPr lang="en-US" dirty="0"/>
            </a:br>
            <a:r>
              <a:rPr lang="en-US" dirty="0"/>
              <a:t>A122 : if not A121 : building society savings agreement/ life insurance </a:t>
            </a:r>
            <a:br>
              <a:rPr lang="en-US" dirty="0"/>
            </a:br>
            <a:r>
              <a:rPr lang="en-US" dirty="0"/>
              <a:t>A123 : if not A121/A122 : car or other, not in attribute 6 </a:t>
            </a:r>
            <a:br>
              <a:rPr lang="en-US" dirty="0"/>
            </a:br>
            <a:r>
              <a:rPr lang="en-US" dirty="0"/>
              <a:t>A124 : unknown / no property </a:t>
            </a:r>
            <a:br>
              <a:rPr lang="en-US" dirty="0"/>
            </a:br>
            <a:br>
              <a:rPr lang="en-US" dirty="0"/>
            </a:br>
            <a:r>
              <a:rPr lang="en-US" dirty="0"/>
              <a:t>Attribute 13: (numerical) </a:t>
            </a:r>
            <a:br>
              <a:rPr lang="en-US" dirty="0"/>
            </a:br>
            <a:r>
              <a:rPr lang="en-US" dirty="0"/>
              <a:t>Age in years </a:t>
            </a:r>
            <a:br>
              <a:rPr lang="en-US" dirty="0"/>
            </a:br>
            <a:br>
              <a:rPr lang="en-US" dirty="0"/>
            </a:br>
            <a:r>
              <a:rPr lang="en-US" dirty="0"/>
              <a:t>Attribute 14: (qualitative) </a:t>
            </a:r>
            <a:br>
              <a:rPr lang="en-US" dirty="0"/>
            </a:br>
            <a:r>
              <a:rPr lang="en-US" dirty="0"/>
              <a:t>Other installment plans </a:t>
            </a:r>
            <a:br>
              <a:rPr lang="en-US" dirty="0"/>
            </a:br>
            <a:r>
              <a:rPr lang="en-US" dirty="0"/>
              <a:t>A141 : bank </a:t>
            </a:r>
            <a:br>
              <a:rPr lang="en-US" dirty="0"/>
            </a:br>
            <a:r>
              <a:rPr lang="en-US" dirty="0"/>
              <a:t>A142 : stores </a:t>
            </a:r>
            <a:br>
              <a:rPr lang="en-US" dirty="0"/>
            </a:br>
            <a:r>
              <a:rPr lang="en-US" dirty="0"/>
              <a:t>A143 : none </a:t>
            </a:r>
            <a:br>
              <a:rPr lang="en-US" dirty="0"/>
            </a:br>
            <a:br>
              <a:rPr lang="en-US" dirty="0"/>
            </a:br>
            <a:r>
              <a:rPr lang="en-US" dirty="0"/>
              <a:t>Attribute 15: (qualitative) </a:t>
            </a:r>
            <a:br>
              <a:rPr lang="en-US" dirty="0"/>
            </a:br>
            <a:r>
              <a:rPr lang="en-US" dirty="0"/>
              <a:t>Housing </a:t>
            </a:r>
            <a:br>
              <a:rPr lang="en-US" dirty="0"/>
            </a:br>
            <a:r>
              <a:rPr lang="en-US" dirty="0"/>
              <a:t>A151 : rent </a:t>
            </a:r>
            <a:br>
              <a:rPr lang="en-US" dirty="0"/>
            </a:br>
            <a:r>
              <a:rPr lang="en-US" dirty="0"/>
              <a:t>A152 : own </a:t>
            </a:r>
            <a:br>
              <a:rPr lang="en-US" dirty="0"/>
            </a:br>
            <a:r>
              <a:rPr lang="en-US" dirty="0"/>
              <a:t>A153 : for free </a:t>
            </a:r>
            <a:br>
              <a:rPr lang="en-US" dirty="0"/>
            </a:br>
            <a:br>
              <a:rPr lang="en-US" dirty="0"/>
            </a:br>
            <a:r>
              <a:rPr lang="en-US" dirty="0"/>
              <a:t>Attribute 16: (numerical) </a:t>
            </a:r>
            <a:br>
              <a:rPr lang="en-US" dirty="0"/>
            </a:br>
            <a:r>
              <a:rPr lang="en-US" dirty="0"/>
              <a:t>Number of existing credits at this bank </a:t>
            </a:r>
            <a:br>
              <a:rPr lang="en-US" dirty="0"/>
            </a:br>
            <a:br>
              <a:rPr lang="en-US" dirty="0"/>
            </a:br>
            <a:r>
              <a:rPr lang="en-US" dirty="0"/>
              <a:t>Attribute 17: (qualitative) </a:t>
            </a:r>
            <a:br>
              <a:rPr lang="en-US" dirty="0"/>
            </a:br>
            <a:r>
              <a:rPr lang="en-US" dirty="0"/>
              <a:t>Job </a:t>
            </a:r>
            <a:br>
              <a:rPr lang="en-US" dirty="0"/>
            </a:br>
            <a:r>
              <a:rPr lang="en-US" dirty="0"/>
              <a:t>A171 : unemployed/ unskilled - non-resident </a:t>
            </a:r>
            <a:br>
              <a:rPr lang="en-US" dirty="0"/>
            </a:br>
            <a:r>
              <a:rPr lang="en-US" dirty="0"/>
              <a:t>A172 : unskilled - resident </a:t>
            </a:r>
            <a:br>
              <a:rPr lang="en-US" dirty="0"/>
            </a:br>
            <a:r>
              <a:rPr lang="en-US" dirty="0"/>
              <a:t>A173 : skilled employee / official </a:t>
            </a:r>
            <a:br>
              <a:rPr lang="en-US" dirty="0"/>
            </a:br>
            <a:r>
              <a:rPr lang="en-US" dirty="0"/>
              <a:t>A174 : management/ self-employed/ </a:t>
            </a:r>
            <a:br>
              <a:rPr lang="en-US" dirty="0"/>
            </a:br>
            <a:r>
              <a:rPr lang="en-US" dirty="0"/>
              <a:t>highly qualified employee/ officer </a:t>
            </a:r>
            <a:br>
              <a:rPr lang="en-US" dirty="0"/>
            </a:br>
            <a:br>
              <a:rPr lang="en-US" dirty="0"/>
            </a:br>
            <a:r>
              <a:rPr lang="en-US" dirty="0"/>
              <a:t>Attribute 18: (numerical) </a:t>
            </a:r>
            <a:br>
              <a:rPr lang="en-US" dirty="0"/>
            </a:br>
            <a:r>
              <a:rPr lang="en-US" dirty="0"/>
              <a:t>Number of people being liable to provide maintenance for </a:t>
            </a:r>
            <a:br>
              <a:rPr lang="en-US" dirty="0"/>
            </a:br>
            <a:br>
              <a:rPr lang="en-US" dirty="0"/>
            </a:br>
            <a:r>
              <a:rPr lang="en-US" dirty="0"/>
              <a:t>Attribute 19: (qualitative) </a:t>
            </a:r>
            <a:br>
              <a:rPr lang="en-US" dirty="0"/>
            </a:br>
            <a:r>
              <a:rPr lang="en-US" dirty="0"/>
              <a:t>Telephone </a:t>
            </a:r>
            <a:br>
              <a:rPr lang="en-US" dirty="0"/>
            </a:br>
            <a:r>
              <a:rPr lang="en-US" dirty="0"/>
              <a:t>A191 : none </a:t>
            </a:r>
            <a:br>
              <a:rPr lang="en-US" dirty="0"/>
            </a:br>
            <a:r>
              <a:rPr lang="en-US" dirty="0"/>
              <a:t>A192 : yes, registered under the customers name </a:t>
            </a:r>
            <a:br>
              <a:rPr lang="en-US" dirty="0"/>
            </a:br>
            <a:br>
              <a:rPr lang="en-US" dirty="0"/>
            </a:br>
            <a:r>
              <a:rPr lang="en-US" dirty="0"/>
              <a:t>Attribute 20: (qualitative) </a:t>
            </a:r>
            <a:br>
              <a:rPr lang="en-US" dirty="0"/>
            </a:br>
            <a:r>
              <a:rPr lang="en-US" dirty="0"/>
              <a:t>foreign worker </a:t>
            </a:r>
            <a:br>
              <a:rPr lang="en-US" dirty="0"/>
            </a:br>
            <a:r>
              <a:rPr lang="en-US" dirty="0"/>
              <a:t>A201 : yes </a:t>
            </a:r>
            <a:br>
              <a:rPr lang="en-US" dirty="0"/>
            </a:br>
            <a:r>
              <a:rPr lang="en-US" dirty="0"/>
              <a:t>A202 : no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26</a:t>
            </a:fld>
            <a:endParaRPr lang="en-US" dirty="0"/>
          </a:p>
        </p:txBody>
      </p:sp>
    </p:spTree>
    <p:extLst>
      <p:ext uri="{BB962C8B-B14F-4D97-AF65-F5344CB8AC3E}">
        <p14:creationId xmlns:p14="http://schemas.microsoft.com/office/powerpoint/2010/main" val="1998702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27</a:t>
            </a:fld>
            <a:endParaRPr lang="en-US" dirty="0"/>
          </a:p>
        </p:txBody>
      </p:sp>
    </p:spTree>
    <p:extLst>
      <p:ext uri="{BB962C8B-B14F-4D97-AF65-F5344CB8AC3E}">
        <p14:creationId xmlns:p14="http://schemas.microsoft.com/office/powerpoint/2010/main" val="2367686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28</a:t>
            </a:fld>
            <a:endParaRPr lang="en-US" dirty="0"/>
          </a:p>
        </p:txBody>
      </p:sp>
    </p:spTree>
    <p:extLst>
      <p:ext uri="{BB962C8B-B14F-4D97-AF65-F5344CB8AC3E}">
        <p14:creationId xmlns:p14="http://schemas.microsoft.com/office/powerpoint/2010/main" val="96452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t>Attribute 1: (qualitative) </a:t>
            </a:r>
            <a:br>
              <a:rPr lang="en-US" dirty="0"/>
            </a:br>
            <a:r>
              <a:rPr lang="en-US" dirty="0"/>
              <a:t>Status of existing checking account </a:t>
            </a:r>
            <a:br>
              <a:rPr lang="en-US" dirty="0"/>
            </a:br>
            <a:r>
              <a:rPr lang="en-US" dirty="0"/>
              <a:t>A11 : ... &lt; 0 DM </a:t>
            </a:r>
            <a:br>
              <a:rPr lang="en-US" dirty="0"/>
            </a:br>
            <a:r>
              <a:rPr lang="en-US" dirty="0"/>
              <a:t>A12 : 0 &lt;= ... &lt; 200 DM </a:t>
            </a:r>
            <a:br>
              <a:rPr lang="en-US" dirty="0"/>
            </a:br>
            <a:r>
              <a:rPr lang="en-US" dirty="0"/>
              <a:t>A13 : ... &gt;= 200 DM / salary assignments for at least 1 year </a:t>
            </a:r>
            <a:br>
              <a:rPr lang="en-US" dirty="0"/>
            </a:br>
            <a:r>
              <a:rPr lang="en-US" dirty="0"/>
              <a:t>A14 : no checking account </a:t>
            </a:r>
            <a:br>
              <a:rPr lang="en-US" dirty="0"/>
            </a:br>
            <a:br>
              <a:rPr lang="en-US" dirty="0"/>
            </a:br>
            <a:r>
              <a:rPr lang="en-US" dirty="0"/>
              <a:t>Attribute 2: (numerical) </a:t>
            </a:r>
            <a:br>
              <a:rPr lang="en-US" dirty="0"/>
            </a:br>
            <a:r>
              <a:rPr lang="en-US" dirty="0"/>
              <a:t>Duration in month </a:t>
            </a:r>
            <a:br>
              <a:rPr lang="en-US" dirty="0"/>
            </a:br>
            <a:br>
              <a:rPr lang="en-US" dirty="0"/>
            </a:br>
            <a:r>
              <a:rPr lang="en-US" dirty="0"/>
              <a:t>Attribute 3: (qualitative) </a:t>
            </a:r>
            <a:br>
              <a:rPr lang="en-US" dirty="0"/>
            </a:br>
            <a:r>
              <a:rPr lang="en-US" dirty="0"/>
              <a:t>Credit history </a:t>
            </a:r>
            <a:br>
              <a:rPr lang="en-US" dirty="0"/>
            </a:br>
            <a:r>
              <a:rPr lang="en-US" dirty="0"/>
              <a:t>A30 : no credits taken/ all credits paid back duly </a:t>
            </a:r>
            <a:br>
              <a:rPr lang="en-US" dirty="0"/>
            </a:br>
            <a:r>
              <a:rPr lang="en-US" dirty="0"/>
              <a:t>A31 : all credits at this bank paid back duly </a:t>
            </a:r>
            <a:br>
              <a:rPr lang="en-US" dirty="0"/>
            </a:br>
            <a:r>
              <a:rPr lang="en-US" dirty="0"/>
              <a:t>A32 : existing credits paid back duly till now </a:t>
            </a:r>
            <a:br>
              <a:rPr lang="en-US" dirty="0"/>
            </a:br>
            <a:r>
              <a:rPr lang="en-US" dirty="0"/>
              <a:t>A33 : delay in paying off in the past </a:t>
            </a:r>
            <a:br>
              <a:rPr lang="en-US" dirty="0"/>
            </a:br>
            <a:r>
              <a:rPr lang="en-US" dirty="0"/>
              <a:t>A34 : critical account/ other credits existing (not at this bank) </a:t>
            </a:r>
            <a:br>
              <a:rPr lang="en-US" dirty="0"/>
            </a:br>
            <a:br>
              <a:rPr lang="en-US" dirty="0"/>
            </a:br>
            <a:r>
              <a:rPr lang="en-US" dirty="0"/>
              <a:t>Attribute 4: (qualitative) </a:t>
            </a:r>
            <a:br>
              <a:rPr lang="en-US" dirty="0"/>
            </a:br>
            <a:r>
              <a:rPr lang="en-US" dirty="0"/>
              <a:t>Purpose </a:t>
            </a:r>
            <a:br>
              <a:rPr lang="en-US" dirty="0"/>
            </a:br>
            <a:r>
              <a:rPr lang="en-US" dirty="0"/>
              <a:t>A40 : car (new) </a:t>
            </a:r>
            <a:br>
              <a:rPr lang="en-US" dirty="0"/>
            </a:br>
            <a:r>
              <a:rPr lang="en-US" dirty="0"/>
              <a:t>A41 : car (used) </a:t>
            </a:r>
            <a:br>
              <a:rPr lang="en-US" dirty="0"/>
            </a:br>
            <a:r>
              <a:rPr lang="en-US" dirty="0"/>
              <a:t>A42 : furniture/equipment </a:t>
            </a:r>
            <a:br>
              <a:rPr lang="en-US" dirty="0"/>
            </a:br>
            <a:r>
              <a:rPr lang="en-US" dirty="0"/>
              <a:t>A43 : radio/television </a:t>
            </a:r>
            <a:br>
              <a:rPr lang="en-US" dirty="0"/>
            </a:br>
            <a:r>
              <a:rPr lang="en-US" dirty="0"/>
              <a:t>A44 : domestic appliances </a:t>
            </a:r>
            <a:br>
              <a:rPr lang="en-US" dirty="0"/>
            </a:br>
            <a:r>
              <a:rPr lang="en-US" dirty="0"/>
              <a:t>A45 : repairs </a:t>
            </a:r>
            <a:br>
              <a:rPr lang="en-US" dirty="0"/>
            </a:br>
            <a:r>
              <a:rPr lang="en-US" dirty="0"/>
              <a:t>A46 : education </a:t>
            </a:r>
            <a:br>
              <a:rPr lang="en-US" dirty="0"/>
            </a:br>
            <a:r>
              <a:rPr lang="en-US" dirty="0"/>
              <a:t>A47 : (vacation - does not exist?) </a:t>
            </a:r>
            <a:br>
              <a:rPr lang="en-US" dirty="0"/>
            </a:br>
            <a:r>
              <a:rPr lang="en-US" dirty="0"/>
              <a:t>A48 : retraining </a:t>
            </a:r>
            <a:br>
              <a:rPr lang="en-US" dirty="0"/>
            </a:br>
            <a:r>
              <a:rPr lang="en-US" dirty="0"/>
              <a:t>A49 : business </a:t>
            </a:r>
            <a:br>
              <a:rPr lang="en-US" dirty="0"/>
            </a:br>
            <a:r>
              <a:rPr lang="en-US" dirty="0"/>
              <a:t>A410 : others </a:t>
            </a:r>
            <a:br>
              <a:rPr lang="en-US" dirty="0"/>
            </a:br>
            <a:br>
              <a:rPr lang="en-US" dirty="0"/>
            </a:br>
            <a:r>
              <a:rPr lang="en-US" dirty="0"/>
              <a:t>Attribute 5: (numerical) </a:t>
            </a:r>
            <a:br>
              <a:rPr lang="en-US" dirty="0"/>
            </a:br>
            <a:r>
              <a:rPr lang="en-US" dirty="0"/>
              <a:t>Credit amount </a:t>
            </a:r>
            <a:br>
              <a:rPr lang="en-US" dirty="0"/>
            </a:br>
            <a:br>
              <a:rPr lang="en-US" dirty="0"/>
            </a:br>
            <a:r>
              <a:rPr lang="en-US" dirty="0" err="1"/>
              <a:t>Attibute</a:t>
            </a:r>
            <a:r>
              <a:rPr lang="en-US" dirty="0"/>
              <a:t> 6: (qualitative) </a:t>
            </a:r>
            <a:br>
              <a:rPr lang="en-US" dirty="0"/>
            </a:br>
            <a:r>
              <a:rPr lang="en-US" dirty="0"/>
              <a:t>Savings account/bonds </a:t>
            </a:r>
            <a:br>
              <a:rPr lang="en-US" dirty="0"/>
            </a:br>
            <a:r>
              <a:rPr lang="en-US" dirty="0"/>
              <a:t>A61 : ... &lt; 100 DM </a:t>
            </a:r>
            <a:br>
              <a:rPr lang="en-US" dirty="0"/>
            </a:br>
            <a:r>
              <a:rPr lang="en-US" dirty="0"/>
              <a:t>A62 : 100 &lt;= ... &lt; 500 DM </a:t>
            </a:r>
            <a:br>
              <a:rPr lang="en-US" dirty="0"/>
            </a:br>
            <a:r>
              <a:rPr lang="en-US" dirty="0"/>
              <a:t>A63 : 500 &lt;= ... &lt; 1000 DM </a:t>
            </a:r>
            <a:br>
              <a:rPr lang="en-US" dirty="0"/>
            </a:br>
            <a:r>
              <a:rPr lang="en-US" dirty="0"/>
              <a:t>A64 : .. &gt;= 1000 DM </a:t>
            </a:r>
            <a:br>
              <a:rPr lang="en-US" dirty="0"/>
            </a:br>
            <a:r>
              <a:rPr lang="en-US" dirty="0"/>
              <a:t>A65 : unknown/ no savings account </a:t>
            </a:r>
            <a:br>
              <a:rPr lang="en-US" dirty="0"/>
            </a:br>
            <a:br>
              <a:rPr lang="en-US" dirty="0"/>
            </a:br>
            <a:r>
              <a:rPr lang="en-US" dirty="0"/>
              <a:t>Attribute 7: (qualitative) </a:t>
            </a:r>
            <a:br>
              <a:rPr lang="en-US" dirty="0"/>
            </a:br>
            <a:r>
              <a:rPr lang="en-US" dirty="0"/>
              <a:t>Present employment since </a:t>
            </a:r>
            <a:br>
              <a:rPr lang="en-US" dirty="0"/>
            </a:br>
            <a:r>
              <a:rPr lang="en-US" dirty="0"/>
              <a:t>A71 : unemployed </a:t>
            </a:r>
            <a:br>
              <a:rPr lang="en-US" dirty="0"/>
            </a:br>
            <a:r>
              <a:rPr lang="en-US" dirty="0"/>
              <a:t>A72 : ... &lt; 1 year </a:t>
            </a:r>
            <a:br>
              <a:rPr lang="en-US" dirty="0"/>
            </a:br>
            <a:r>
              <a:rPr lang="en-US" dirty="0"/>
              <a:t>A73 : 1 &lt;= ... &lt; 4 years </a:t>
            </a:r>
            <a:br>
              <a:rPr lang="en-US" dirty="0"/>
            </a:br>
            <a:r>
              <a:rPr lang="en-US" dirty="0"/>
              <a:t>A74 : 4 &lt;= ... &lt; 7 years </a:t>
            </a:r>
            <a:br>
              <a:rPr lang="en-US" dirty="0"/>
            </a:br>
            <a:r>
              <a:rPr lang="en-US" dirty="0"/>
              <a:t>A75 : .. &gt;= 7 years </a:t>
            </a:r>
            <a:br>
              <a:rPr lang="en-US" dirty="0"/>
            </a:br>
            <a:br>
              <a:rPr lang="en-US" dirty="0"/>
            </a:br>
            <a:r>
              <a:rPr lang="en-US" dirty="0"/>
              <a:t>Attribute 8: (numerical) </a:t>
            </a:r>
            <a:br>
              <a:rPr lang="en-US" dirty="0"/>
            </a:br>
            <a:r>
              <a:rPr lang="en-US" dirty="0"/>
              <a:t>Installment rate in percentage of disposable income </a:t>
            </a:r>
            <a:br>
              <a:rPr lang="en-US" dirty="0"/>
            </a:br>
            <a:br>
              <a:rPr lang="en-US" dirty="0"/>
            </a:br>
            <a:r>
              <a:rPr lang="en-US" dirty="0"/>
              <a:t>Attribute 9: (qualitative) </a:t>
            </a:r>
            <a:br>
              <a:rPr lang="en-US" dirty="0"/>
            </a:br>
            <a:r>
              <a:rPr lang="en-US" dirty="0"/>
              <a:t>Personal status and sex </a:t>
            </a:r>
            <a:br>
              <a:rPr lang="en-US" dirty="0"/>
            </a:br>
            <a:r>
              <a:rPr lang="en-US" dirty="0"/>
              <a:t>A91 : male : divorced/separated </a:t>
            </a:r>
            <a:br>
              <a:rPr lang="en-US" dirty="0"/>
            </a:br>
            <a:r>
              <a:rPr lang="en-US" dirty="0"/>
              <a:t>A92 : female : divorced/separated/married </a:t>
            </a:r>
            <a:br>
              <a:rPr lang="en-US" dirty="0"/>
            </a:br>
            <a:r>
              <a:rPr lang="en-US" dirty="0"/>
              <a:t>A93 : male : single </a:t>
            </a:r>
            <a:br>
              <a:rPr lang="en-US" dirty="0"/>
            </a:br>
            <a:r>
              <a:rPr lang="en-US" dirty="0"/>
              <a:t>A94 : male : married/widowed </a:t>
            </a:r>
            <a:br>
              <a:rPr lang="en-US" dirty="0"/>
            </a:br>
            <a:r>
              <a:rPr lang="en-US" dirty="0"/>
              <a:t>A95 : female : single </a:t>
            </a:r>
            <a:br>
              <a:rPr lang="en-US" dirty="0"/>
            </a:br>
            <a:br>
              <a:rPr lang="en-US" dirty="0"/>
            </a:br>
            <a:r>
              <a:rPr lang="en-US" dirty="0"/>
              <a:t>Attribute 10: (qualitative) </a:t>
            </a:r>
            <a:br>
              <a:rPr lang="en-US" dirty="0"/>
            </a:br>
            <a:r>
              <a:rPr lang="en-US" dirty="0"/>
              <a:t>Other debtors / guarantors </a:t>
            </a:r>
            <a:br>
              <a:rPr lang="en-US" dirty="0"/>
            </a:br>
            <a:r>
              <a:rPr lang="en-US" dirty="0"/>
              <a:t>A101 : none </a:t>
            </a:r>
            <a:br>
              <a:rPr lang="en-US" dirty="0"/>
            </a:br>
            <a:r>
              <a:rPr lang="en-US" dirty="0"/>
              <a:t>A102 : co-applicant </a:t>
            </a:r>
            <a:br>
              <a:rPr lang="en-US" dirty="0"/>
            </a:br>
            <a:r>
              <a:rPr lang="en-US" dirty="0"/>
              <a:t>A103 : guarantor </a:t>
            </a:r>
            <a:br>
              <a:rPr lang="en-US" dirty="0"/>
            </a:br>
            <a:br>
              <a:rPr lang="en-US" dirty="0"/>
            </a:br>
            <a:r>
              <a:rPr lang="en-US" dirty="0"/>
              <a:t>Attribute 11: (numerical) </a:t>
            </a:r>
            <a:br>
              <a:rPr lang="en-US" dirty="0"/>
            </a:br>
            <a:r>
              <a:rPr lang="en-US" dirty="0"/>
              <a:t>Present residence since </a:t>
            </a:r>
            <a:br>
              <a:rPr lang="en-US" dirty="0"/>
            </a:br>
            <a:br>
              <a:rPr lang="en-US" dirty="0"/>
            </a:br>
            <a:r>
              <a:rPr lang="en-US" dirty="0"/>
              <a:t>Attribute 12: (qualitative) </a:t>
            </a:r>
            <a:br>
              <a:rPr lang="en-US" dirty="0"/>
            </a:br>
            <a:r>
              <a:rPr lang="en-US" dirty="0"/>
              <a:t>Property </a:t>
            </a:r>
            <a:br>
              <a:rPr lang="en-US" dirty="0"/>
            </a:br>
            <a:r>
              <a:rPr lang="en-US" dirty="0"/>
              <a:t>A121 : real estate </a:t>
            </a:r>
            <a:br>
              <a:rPr lang="en-US" dirty="0"/>
            </a:br>
            <a:r>
              <a:rPr lang="en-US" dirty="0"/>
              <a:t>A122 : if not A121 : building society savings agreement/ life insurance </a:t>
            </a:r>
            <a:br>
              <a:rPr lang="en-US" dirty="0"/>
            </a:br>
            <a:r>
              <a:rPr lang="en-US" dirty="0"/>
              <a:t>A123 : if not A121/A122 : car or other, not in attribute 6 </a:t>
            </a:r>
            <a:br>
              <a:rPr lang="en-US" dirty="0"/>
            </a:br>
            <a:r>
              <a:rPr lang="en-US" dirty="0"/>
              <a:t>A124 : unknown / no property </a:t>
            </a:r>
            <a:br>
              <a:rPr lang="en-US" dirty="0"/>
            </a:br>
            <a:br>
              <a:rPr lang="en-US" dirty="0"/>
            </a:br>
            <a:r>
              <a:rPr lang="en-US" dirty="0"/>
              <a:t>Attribute 13: (numerical) </a:t>
            </a:r>
            <a:br>
              <a:rPr lang="en-US" dirty="0"/>
            </a:br>
            <a:r>
              <a:rPr lang="en-US" dirty="0"/>
              <a:t>Age in years </a:t>
            </a:r>
            <a:br>
              <a:rPr lang="en-US" dirty="0"/>
            </a:br>
            <a:br>
              <a:rPr lang="en-US" dirty="0"/>
            </a:br>
            <a:r>
              <a:rPr lang="en-US" dirty="0"/>
              <a:t>Attribute 14: (qualitative) </a:t>
            </a:r>
            <a:br>
              <a:rPr lang="en-US" dirty="0"/>
            </a:br>
            <a:r>
              <a:rPr lang="en-US" dirty="0"/>
              <a:t>Other installment plans </a:t>
            </a:r>
            <a:br>
              <a:rPr lang="en-US" dirty="0"/>
            </a:br>
            <a:r>
              <a:rPr lang="en-US" dirty="0"/>
              <a:t>A141 : bank </a:t>
            </a:r>
            <a:br>
              <a:rPr lang="en-US" dirty="0"/>
            </a:br>
            <a:r>
              <a:rPr lang="en-US" dirty="0"/>
              <a:t>A142 : stores </a:t>
            </a:r>
            <a:br>
              <a:rPr lang="en-US" dirty="0"/>
            </a:br>
            <a:r>
              <a:rPr lang="en-US" dirty="0"/>
              <a:t>A143 : none </a:t>
            </a:r>
            <a:br>
              <a:rPr lang="en-US" dirty="0"/>
            </a:br>
            <a:br>
              <a:rPr lang="en-US" dirty="0"/>
            </a:br>
            <a:r>
              <a:rPr lang="en-US" dirty="0"/>
              <a:t>Attribute 15: (qualitative) </a:t>
            </a:r>
            <a:br>
              <a:rPr lang="en-US" dirty="0"/>
            </a:br>
            <a:r>
              <a:rPr lang="en-US" dirty="0"/>
              <a:t>Housing </a:t>
            </a:r>
            <a:br>
              <a:rPr lang="en-US" dirty="0"/>
            </a:br>
            <a:r>
              <a:rPr lang="en-US" dirty="0"/>
              <a:t>A151 : rent </a:t>
            </a:r>
            <a:br>
              <a:rPr lang="en-US" dirty="0"/>
            </a:br>
            <a:r>
              <a:rPr lang="en-US" dirty="0"/>
              <a:t>A152 : own </a:t>
            </a:r>
            <a:br>
              <a:rPr lang="en-US" dirty="0"/>
            </a:br>
            <a:r>
              <a:rPr lang="en-US" dirty="0"/>
              <a:t>A153 : for free </a:t>
            </a:r>
            <a:br>
              <a:rPr lang="en-US" dirty="0"/>
            </a:br>
            <a:br>
              <a:rPr lang="en-US" dirty="0"/>
            </a:br>
            <a:r>
              <a:rPr lang="en-US" dirty="0"/>
              <a:t>Attribute 16: (numerical) </a:t>
            </a:r>
            <a:br>
              <a:rPr lang="en-US" dirty="0"/>
            </a:br>
            <a:r>
              <a:rPr lang="en-US" dirty="0"/>
              <a:t>Number of existing credits at this bank </a:t>
            </a:r>
            <a:br>
              <a:rPr lang="en-US" dirty="0"/>
            </a:br>
            <a:br>
              <a:rPr lang="en-US" dirty="0"/>
            </a:br>
            <a:r>
              <a:rPr lang="en-US" dirty="0"/>
              <a:t>Attribute 17: (qualitative) </a:t>
            </a:r>
            <a:br>
              <a:rPr lang="en-US" dirty="0"/>
            </a:br>
            <a:r>
              <a:rPr lang="en-US" dirty="0"/>
              <a:t>Job </a:t>
            </a:r>
            <a:br>
              <a:rPr lang="en-US" dirty="0"/>
            </a:br>
            <a:r>
              <a:rPr lang="en-US" dirty="0"/>
              <a:t>A171 : unemployed/ unskilled - non-resident </a:t>
            </a:r>
            <a:br>
              <a:rPr lang="en-US" dirty="0"/>
            </a:br>
            <a:r>
              <a:rPr lang="en-US" dirty="0"/>
              <a:t>A172 : unskilled - resident </a:t>
            </a:r>
            <a:br>
              <a:rPr lang="en-US" dirty="0"/>
            </a:br>
            <a:r>
              <a:rPr lang="en-US" dirty="0"/>
              <a:t>A173 : skilled employee / official </a:t>
            </a:r>
            <a:br>
              <a:rPr lang="en-US" dirty="0"/>
            </a:br>
            <a:r>
              <a:rPr lang="en-US" dirty="0"/>
              <a:t>A174 : management/ self-employed/ </a:t>
            </a:r>
            <a:br>
              <a:rPr lang="en-US" dirty="0"/>
            </a:br>
            <a:r>
              <a:rPr lang="en-US" dirty="0"/>
              <a:t>highly qualified employee/ officer </a:t>
            </a:r>
            <a:br>
              <a:rPr lang="en-US" dirty="0"/>
            </a:br>
            <a:br>
              <a:rPr lang="en-US" dirty="0"/>
            </a:br>
            <a:r>
              <a:rPr lang="en-US" dirty="0"/>
              <a:t>Attribute 18: (numerical) </a:t>
            </a:r>
            <a:br>
              <a:rPr lang="en-US" dirty="0"/>
            </a:br>
            <a:r>
              <a:rPr lang="en-US" dirty="0"/>
              <a:t>Number of people being liable to provide maintenance for </a:t>
            </a:r>
            <a:br>
              <a:rPr lang="en-US" dirty="0"/>
            </a:br>
            <a:br>
              <a:rPr lang="en-US" dirty="0"/>
            </a:br>
            <a:r>
              <a:rPr lang="en-US" dirty="0"/>
              <a:t>Attribute 19: (qualitative) </a:t>
            </a:r>
            <a:br>
              <a:rPr lang="en-US" dirty="0"/>
            </a:br>
            <a:r>
              <a:rPr lang="en-US" dirty="0"/>
              <a:t>Telephone </a:t>
            </a:r>
            <a:br>
              <a:rPr lang="en-US" dirty="0"/>
            </a:br>
            <a:r>
              <a:rPr lang="en-US" dirty="0"/>
              <a:t>A191 : none </a:t>
            </a:r>
            <a:br>
              <a:rPr lang="en-US" dirty="0"/>
            </a:br>
            <a:r>
              <a:rPr lang="en-US" dirty="0"/>
              <a:t>A192 : yes, registered under the customers name </a:t>
            </a:r>
            <a:br>
              <a:rPr lang="en-US" dirty="0"/>
            </a:br>
            <a:br>
              <a:rPr lang="en-US" dirty="0"/>
            </a:br>
            <a:r>
              <a:rPr lang="en-US" dirty="0"/>
              <a:t>Attribute 20: (qualitative) </a:t>
            </a:r>
            <a:br>
              <a:rPr lang="en-US" dirty="0"/>
            </a:br>
            <a:r>
              <a:rPr lang="en-US" dirty="0"/>
              <a:t>foreign worker </a:t>
            </a:r>
            <a:br>
              <a:rPr lang="en-US" dirty="0"/>
            </a:br>
            <a:r>
              <a:rPr lang="en-US" dirty="0"/>
              <a:t>A201 : yes </a:t>
            </a:r>
            <a:br>
              <a:rPr lang="en-US" dirty="0"/>
            </a:br>
            <a:r>
              <a:rPr lang="en-US" dirty="0"/>
              <a:t>A202 : no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29</a:t>
            </a:fld>
            <a:endParaRPr lang="en-US" dirty="0"/>
          </a:p>
        </p:txBody>
      </p:sp>
    </p:spTree>
    <p:extLst>
      <p:ext uri="{BB962C8B-B14F-4D97-AF65-F5344CB8AC3E}">
        <p14:creationId xmlns:p14="http://schemas.microsoft.com/office/powerpoint/2010/main" val="4110411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15E33172-F659-4376-90B6-A8D1F5C42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fld id="{4AECE651-77C9-47B9-943D-CA02D414F820}" type="slidenum">
              <a:rPr lang="en-US" altLang="en-US" sz="1200"/>
              <a:pPr eaLnBrk="1" hangingPunct="1"/>
              <a:t>31</a:t>
            </a:fld>
            <a:endParaRPr lang="en-US" altLang="en-US" sz="1200"/>
          </a:p>
        </p:txBody>
      </p:sp>
      <p:sp>
        <p:nvSpPr>
          <p:cNvPr id="15362" name="Rectangle 2">
            <a:extLst>
              <a:ext uri="{FF2B5EF4-FFF2-40B4-BE49-F238E27FC236}">
                <a16:creationId xmlns:a16="http://schemas.microsoft.com/office/drawing/2014/main" id="{2C4FF0C7-36D7-4253-9CE6-223E923CA170}"/>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2A59732D-A24E-4E1C-802F-C4C8EC34B5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4D4D47B6-78F5-463D-8261-B9A07D18CA9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A8C2678D-94E1-4595-8A8E-B772665E6286}" type="slidenum">
              <a:rPr lang="en-US" altLang="en-US" sz="1300">
                <a:solidFill>
                  <a:srgbClr val="000000"/>
                </a:solidFill>
                <a:latin typeface="Times New Roman" panose="02020603050405020304" pitchFamily="18" charset="0"/>
              </a:rPr>
              <a:pPr algn="r" eaLnBrk="1" hangingPunct="1"/>
              <a:t>33</a:t>
            </a:fld>
            <a:endParaRPr lang="en-US" altLang="en-US" sz="1300">
              <a:solidFill>
                <a:srgbClr val="000000"/>
              </a:solidFill>
              <a:latin typeface="Times New Roman" panose="02020603050405020304" pitchFamily="18" charset="0"/>
            </a:endParaRPr>
          </a:p>
        </p:txBody>
      </p:sp>
      <p:sp>
        <p:nvSpPr>
          <p:cNvPr id="18434" name="Rectangle 2">
            <a:extLst>
              <a:ext uri="{FF2B5EF4-FFF2-40B4-BE49-F238E27FC236}">
                <a16:creationId xmlns:a16="http://schemas.microsoft.com/office/drawing/2014/main" id="{3BEFB2F2-3E48-48E6-9680-FFA01536E55C}"/>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AFFD5F23-DCCE-40B8-BFF4-650CBB62B1E2}"/>
              </a:ext>
            </a:extLst>
          </p:cNvPr>
          <p:cNvSpPr>
            <a:spLocks noGrp="1" noChangeArrowheads="1"/>
          </p:cNvSpPr>
          <p:nvPr>
            <p:ph type="body" idx="1"/>
          </p:nvPr>
        </p:nvSpPr>
        <p:spPr>
          <a:xfrm>
            <a:off x="915988" y="4343400"/>
            <a:ext cx="502602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33497210-C42A-4A86-9693-7573DADA87CD}"/>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B3E5DBAB-C8C8-4B9E-9A54-9ABE35B164E7}" type="slidenum">
              <a:rPr lang="en-US" altLang="en-US" sz="1300">
                <a:solidFill>
                  <a:srgbClr val="000000"/>
                </a:solidFill>
                <a:latin typeface="Times New Roman" panose="02020603050405020304" pitchFamily="18" charset="0"/>
              </a:rPr>
              <a:pPr algn="r" eaLnBrk="1" hangingPunct="1"/>
              <a:t>34</a:t>
            </a:fld>
            <a:endParaRPr lang="en-US" altLang="en-US" sz="1300">
              <a:solidFill>
                <a:srgbClr val="000000"/>
              </a:solidFill>
              <a:latin typeface="Times New Roman" panose="02020603050405020304" pitchFamily="18" charset="0"/>
            </a:endParaRPr>
          </a:p>
        </p:txBody>
      </p:sp>
      <p:sp>
        <p:nvSpPr>
          <p:cNvPr id="20482" name="Rectangle 2">
            <a:extLst>
              <a:ext uri="{FF2B5EF4-FFF2-40B4-BE49-F238E27FC236}">
                <a16:creationId xmlns:a16="http://schemas.microsoft.com/office/drawing/2014/main" id="{A0E4E59A-BBA0-4B20-A241-465F2F715AEB}"/>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C6CDA5BE-0CE0-41B0-B299-B4EBB081079C}"/>
              </a:ext>
            </a:extLst>
          </p:cNvPr>
          <p:cNvSpPr>
            <a:spLocks noGrp="1" noChangeArrowheads="1"/>
          </p:cNvSpPr>
          <p:nvPr>
            <p:ph type="body" idx="1"/>
          </p:nvPr>
        </p:nvSpPr>
        <p:spPr>
          <a:xfrm>
            <a:off x="915988" y="4343400"/>
            <a:ext cx="502602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06262D2A-58D3-4A5F-8FD2-80FEA4707734}"/>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944F4AD9-ECC5-441F-B273-6063E9A018DC}" type="slidenum">
              <a:rPr lang="en-US" altLang="en-US" sz="1300">
                <a:latin typeface="Times New Roman" panose="02020603050405020304" pitchFamily="18" charset="0"/>
              </a:rPr>
              <a:pPr algn="r" eaLnBrk="1" hangingPunct="1"/>
              <a:t>35</a:t>
            </a:fld>
            <a:endParaRPr lang="en-US" altLang="en-US" sz="1300">
              <a:latin typeface="Times New Roman" panose="02020603050405020304" pitchFamily="18" charset="0"/>
            </a:endParaRPr>
          </a:p>
        </p:txBody>
      </p:sp>
      <p:sp>
        <p:nvSpPr>
          <p:cNvPr id="24578" name="Rectangle 2">
            <a:extLst>
              <a:ext uri="{FF2B5EF4-FFF2-40B4-BE49-F238E27FC236}">
                <a16:creationId xmlns:a16="http://schemas.microsoft.com/office/drawing/2014/main" id="{CCE3CB51-F8E3-4267-B893-63F3FE42E298}"/>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62CBD62B-F4A5-4573-848A-593D25E3ADC4}"/>
              </a:ext>
            </a:extLst>
          </p:cNvPr>
          <p:cNvSpPr>
            <a:spLocks noGrp="1" noChangeArrowheads="1"/>
          </p:cNvSpPr>
          <p:nvPr>
            <p:ph type="body" idx="1"/>
          </p:nvPr>
        </p:nvSpPr>
        <p:spPr>
          <a:xfrm>
            <a:off x="915988" y="4343400"/>
            <a:ext cx="502602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a:t>
            </a:fld>
            <a:endParaRPr lang="en-US" dirty="0"/>
          </a:p>
        </p:txBody>
      </p:sp>
    </p:spTree>
    <p:extLst>
      <p:ext uri="{BB962C8B-B14F-4D97-AF65-F5344CB8AC3E}">
        <p14:creationId xmlns:p14="http://schemas.microsoft.com/office/powerpoint/2010/main" val="1859390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a:t>
            </a:fld>
            <a:endParaRPr lang="en-US" dirty="0"/>
          </a:p>
        </p:txBody>
      </p:sp>
    </p:spTree>
    <p:extLst>
      <p:ext uri="{BB962C8B-B14F-4D97-AF65-F5344CB8AC3E}">
        <p14:creationId xmlns:p14="http://schemas.microsoft.com/office/powerpoint/2010/main" val="1794224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Bagging methods come in different flavours but mostly differ by the way they draw random subsets of the training set</a:t>
            </a:r>
          </a:p>
          <a:p>
            <a:endParaRPr lang="en-IN" dirty="0"/>
          </a:p>
          <a:p>
            <a:pPr marL="228600" indent="-228600">
              <a:buAutoNum type="arabicPeriod"/>
            </a:pPr>
            <a:r>
              <a:rPr lang="en-IN" dirty="0"/>
              <a:t>When random subsets of the data set are drawn as random subsets of the samples, the algorithm is known as pasting</a:t>
            </a:r>
          </a:p>
          <a:p>
            <a:pPr marL="228600" indent="-228600">
              <a:buAutoNum type="arabicPeriod"/>
            </a:pPr>
            <a:r>
              <a:rPr lang="en-IN" dirty="0"/>
              <a:t>When samples are drawn with replacement, the method is known as Bagging (Bootstrap Aggregation)</a:t>
            </a:r>
          </a:p>
          <a:p>
            <a:pPr marL="228600" indent="-228600">
              <a:buAutoNum type="arabicPeriod"/>
            </a:pPr>
            <a:r>
              <a:rPr lang="en-IN" dirty="0"/>
              <a:t>When the random subsets of the dataset are drawn as random subsets of the features, then the method is known as random subspaces</a:t>
            </a:r>
          </a:p>
          <a:p>
            <a:pPr marL="228600" indent="-228600">
              <a:buAutoNum type="arabicPeriod"/>
            </a:pPr>
            <a:r>
              <a:rPr lang="en-IN" dirty="0"/>
              <a:t>When the base estimators are built on subsets of both samples and features, the method is called random patches</a:t>
            </a:r>
          </a:p>
          <a:p>
            <a:pPr marL="0" indent="0">
              <a:buNone/>
            </a:pPr>
            <a:endParaRPr lang="en-IN" dirty="0"/>
          </a:p>
          <a:p>
            <a:pPr marL="0" indent="0">
              <a:buNone/>
            </a:pPr>
            <a:r>
              <a:rPr lang="en-IN" dirty="0"/>
              <a:t>Source:  </a:t>
            </a:r>
            <a:r>
              <a:rPr lang="en-IN" dirty="0" err="1"/>
              <a:t>Scikit</a:t>
            </a:r>
            <a:r>
              <a:rPr lang="en-IN" dirty="0"/>
              <a:t>-learn user guide, chapter 3, page 230</a:t>
            </a:r>
          </a:p>
          <a:p>
            <a:pPr marL="0" indent="0">
              <a:buNone/>
            </a:pPr>
            <a:endParaRPr lang="en-IN" dirty="0"/>
          </a:p>
          <a:p>
            <a:endParaRPr lang="en-US" dirty="0"/>
          </a:p>
          <a:p>
            <a:r>
              <a:rPr lang="en-US" dirty="0"/>
              <a:t>Expected number of data points in a bootstrap sample N. (1-(1-1/n)^n) </a:t>
            </a:r>
          </a:p>
          <a:p>
            <a:endParaRPr lang="en-US" dirty="0"/>
          </a:p>
          <a:p>
            <a:r>
              <a:rPr lang="en-US" dirty="0"/>
              <a:t>As N -&gt;  large number  (1-(1 – 1/n)^n )  -&gt; ( 1- 1/e) = 63.2</a:t>
            </a:r>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a:t>
            </a:fld>
            <a:endParaRPr lang="en-US" dirty="0"/>
          </a:p>
        </p:txBody>
      </p:sp>
    </p:spTree>
    <p:extLst>
      <p:ext uri="{BB962C8B-B14F-4D97-AF65-F5344CB8AC3E}">
        <p14:creationId xmlns:p14="http://schemas.microsoft.com/office/powerpoint/2010/main" val="152739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10</a:t>
            </a:fld>
            <a:endParaRPr lang="en-US" dirty="0"/>
          </a:p>
        </p:txBody>
      </p:sp>
    </p:spTree>
    <p:extLst>
      <p:ext uri="{BB962C8B-B14F-4D97-AF65-F5344CB8AC3E}">
        <p14:creationId xmlns:p14="http://schemas.microsoft.com/office/powerpoint/2010/main" val="975391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11</a:t>
            </a:fld>
            <a:endParaRPr lang="en-US" dirty="0"/>
          </a:p>
        </p:txBody>
      </p:sp>
    </p:spTree>
    <p:extLst>
      <p:ext uri="{BB962C8B-B14F-4D97-AF65-F5344CB8AC3E}">
        <p14:creationId xmlns:p14="http://schemas.microsoft.com/office/powerpoint/2010/main" val="863539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12</a:t>
            </a:fld>
            <a:endParaRPr lang="en-US" dirty="0"/>
          </a:p>
        </p:txBody>
      </p:sp>
    </p:spTree>
    <p:extLst>
      <p:ext uri="{BB962C8B-B14F-4D97-AF65-F5344CB8AC3E}">
        <p14:creationId xmlns:p14="http://schemas.microsoft.com/office/powerpoint/2010/main" val="3606801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Supervised Machine Learning</a:t>
            </a:r>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541" y="301152"/>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2205739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009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9"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 id="2147483699" r:id="rId26"/>
    <p:sldLayoutId id="2147483700" r:id="rId27"/>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hyperlink" Target="https://archive.ics.uci.edu/ml/datasets/statlog+(german+credit+data)"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hyperlink" Target="https://archive.ics.uci.edu/ml/datasets/statlog+(german+credit+data)"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hyperlink" Target="https://archive.ics.uci.edu/ml/datasets/statlog+(german+credit+data)" TargetMode="External"/><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hyperlink" Target="https://archive.ics.uci.edu/ml/datasets/statlog+(german+credit+data)" TargetMode="External"/><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s://archive.ics.uci.edu/ml/datasets/statlog+(german+credit+data)" TargetMode="External"/><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6.xml"/><Relationship Id="rId7" Type="http://schemas.openxmlformats.org/officeDocument/2006/relationships/image" Target="../media/image35.wmf"/><Relationship Id="rId12" Type="http://schemas.openxmlformats.org/officeDocument/2006/relationships/image" Target="../media/image39.png"/><Relationship Id="rId2" Type="http://schemas.openxmlformats.org/officeDocument/2006/relationships/slideLayout" Target="../slideLayouts/slideLayout25.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8.png"/><Relationship Id="rId5" Type="http://schemas.openxmlformats.org/officeDocument/2006/relationships/image" Target="../media/image34.wmf"/><Relationship Id="rId10" Type="http://schemas.openxmlformats.org/officeDocument/2006/relationships/image" Target="../media/image36.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27.xml"/><Relationship Id="rId7" Type="http://schemas.openxmlformats.org/officeDocument/2006/relationships/image" Target="../media/image34.wmf"/><Relationship Id="rId2" Type="http://schemas.openxmlformats.org/officeDocument/2006/relationships/slideLayout" Target="../slideLayouts/slideLayout25.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41.emf"/><Relationship Id="rId5" Type="http://schemas.openxmlformats.org/officeDocument/2006/relationships/image" Target="../media/image40.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35.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5.xml"/><Relationship Id="rId1" Type="http://schemas.openxmlformats.org/officeDocument/2006/relationships/vmlDrawing" Target="../drawings/vmlDrawing3.v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276600" y="2895600"/>
            <a:ext cx="2819400" cy="369332"/>
          </a:xfrm>
        </p:spPr>
        <p:txBody>
          <a:bodyPr wrap="square">
            <a:spAutoFit/>
          </a:bodyPr>
          <a:lstStyle/>
          <a:p>
            <a:pPr marL="0" indent="0">
              <a:buNone/>
            </a:pPr>
            <a:r>
              <a:rPr lang="en-IN" sz="1800" b="1" u="sng" dirty="0"/>
              <a:t>Ensemble Methods</a:t>
            </a:r>
          </a:p>
        </p:txBody>
      </p:sp>
    </p:spTree>
    <p:extLst>
      <p:ext uri="{BB962C8B-B14F-4D97-AF65-F5344CB8AC3E}">
        <p14:creationId xmlns:p14="http://schemas.microsoft.com/office/powerpoint/2010/main" val="1364635230"/>
      </p:ext>
    </p:extLst>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409ED4E2-D7B3-4200-9F52-1A2A712A724E}"/>
              </a:ext>
            </a:extLst>
          </p:cNvPr>
          <p:cNvSpPr txBox="1"/>
          <p:nvPr/>
        </p:nvSpPr>
        <p:spPr>
          <a:xfrm>
            <a:off x="460374" y="533400"/>
            <a:ext cx="7997825" cy="646331"/>
          </a:xfrm>
          <a:prstGeom prst="rect">
            <a:avLst/>
          </a:prstGeom>
          <a:noFill/>
        </p:spPr>
        <p:txBody>
          <a:bodyPr wrap="square" rtlCol="0">
            <a:spAutoFit/>
          </a:bodyPr>
          <a:lstStyle/>
          <a:p>
            <a:r>
              <a:rPr lang="en-US" altLang="en-US" b="1" u="sng" dirty="0"/>
              <a:t>Ensemble Methods </a:t>
            </a:r>
            <a:r>
              <a:rPr lang="en-US" altLang="en-US" dirty="0"/>
              <a:t>– How it is built – Reality  (</a:t>
            </a:r>
            <a:r>
              <a:rPr lang="en-US" altLang="en-US" b="1" dirty="0"/>
              <a:t>Bagging Methods</a:t>
            </a:r>
            <a:r>
              <a:rPr lang="en-US" altLang="en-US" dirty="0"/>
              <a:t>)</a:t>
            </a:r>
            <a:endParaRPr lang="en-IN" sz="1600" dirty="0"/>
          </a:p>
          <a:p>
            <a:endParaRPr lang="en-US" dirty="0">
              <a:solidFill>
                <a:schemeClr val="tx1">
                  <a:lumMod val="50000"/>
                  <a:lumOff val="50000"/>
                </a:schemeClr>
              </a:solidFill>
            </a:endParaRPr>
          </a:p>
        </p:txBody>
      </p:sp>
      <p:sp>
        <p:nvSpPr>
          <p:cNvPr id="50" name="TextBox 49">
            <a:extLst>
              <a:ext uri="{FF2B5EF4-FFF2-40B4-BE49-F238E27FC236}">
                <a16:creationId xmlns:a16="http://schemas.microsoft.com/office/drawing/2014/main" id="{FE044E1C-DE34-42CB-B43D-1C6D4BE82EB2}"/>
              </a:ext>
            </a:extLst>
          </p:cNvPr>
          <p:cNvSpPr txBox="1"/>
          <p:nvPr/>
        </p:nvSpPr>
        <p:spPr>
          <a:xfrm>
            <a:off x="446754" y="1234164"/>
            <a:ext cx="1618123" cy="2308324"/>
          </a:xfrm>
          <a:prstGeom prst="rect">
            <a:avLst/>
          </a:prstGeom>
          <a:noFill/>
        </p:spPr>
        <p:txBody>
          <a:bodyPr wrap="square" rtlCol="0">
            <a:spAutoFit/>
          </a:bodyPr>
          <a:lstStyle/>
          <a:p>
            <a:r>
              <a:rPr lang="en-US" sz="1600" u="sng" dirty="0"/>
              <a:t>Real situation</a:t>
            </a:r>
          </a:p>
          <a:p>
            <a:endParaRPr lang="en-US" sz="1600" dirty="0"/>
          </a:p>
          <a:p>
            <a:r>
              <a:rPr lang="en-US" sz="1600" dirty="0"/>
              <a:t>Get the original sample </a:t>
            </a:r>
          </a:p>
          <a:p>
            <a:endParaRPr lang="en-US" sz="1600" dirty="0"/>
          </a:p>
          <a:p>
            <a:r>
              <a:rPr lang="en-US" sz="1600" dirty="0"/>
              <a:t>Use bootstrap sampling to create multiple data sets</a:t>
            </a:r>
          </a:p>
        </p:txBody>
      </p:sp>
      <p:sp>
        <p:nvSpPr>
          <p:cNvPr id="51" name="TextBox 50">
            <a:extLst>
              <a:ext uri="{FF2B5EF4-FFF2-40B4-BE49-F238E27FC236}">
                <a16:creationId xmlns:a16="http://schemas.microsoft.com/office/drawing/2014/main" id="{88F5C3C5-0122-4FE3-8E22-8EB9B885AD21}"/>
              </a:ext>
            </a:extLst>
          </p:cNvPr>
          <p:cNvSpPr txBox="1"/>
          <p:nvPr/>
        </p:nvSpPr>
        <p:spPr>
          <a:xfrm>
            <a:off x="340928" y="3698917"/>
            <a:ext cx="1945072" cy="2308324"/>
          </a:xfrm>
          <a:prstGeom prst="rect">
            <a:avLst/>
          </a:prstGeom>
          <a:noFill/>
        </p:spPr>
        <p:txBody>
          <a:bodyPr wrap="square" rtlCol="0">
            <a:spAutoFit/>
          </a:bodyPr>
          <a:lstStyle/>
          <a:p>
            <a:r>
              <a:rPr lang="en-US" sz="1600" dirty="0"/>
              <a:t>Create the ensemble of models. </a:t>
            </a:r>
          </a:p>
          <a:p>
            <a:endParaRPr lang="en-US" sz="1600" dirty="0"/>
          </a:p>
          <a:p>
            <a:r>
              <a:rPr lang="en-US" sz="1600" dirty="0"/>
              <a:t>Models </a:t>
            </a:r>
            <a:r>
              <a:rPr lang="en-US" sz="1600" b="1" dirty="0"/>
              <a:t>are not really independent </a:t>
            </a:r>
            <a:r>
              <a:rPr lang="en-US" sz="1600" dirty="0"/>
              <a:t>and </a:t>
            </a:r>
            <a:r>
              <a:rPr lang="en-US" sz="1600" b="1" dirty="0"/>
              <a:t>errors are likely to be correlated</a:t>
            </a:r>
          </a:p>
        </p:txBody>
      </p:sp>
      <p:sp>
        <p:nvSpPr>
          <p:cNvPr id="2" name="Rectangle 1">
            <a:extLst>
              <a:ext uri="{FF2B5EF4-FFF2-40B4-BE49-F238E27FC236}">
                <a16:creationId xmlns:a16="http://schemas.microsoft.com/office/drawing/2014/main" id="{08B7792F-5377-46E1-99EC-4C10C87D5855}"/>
              </a:ext>
            </a:extLst>
          </p:cNvPr>
          <p:cNvSpPr/>
          <p:nvPr/>
        </p:nvSpPr>
        <p:spPr>
          <a:xfrm>
            <a:off x="3048000" y="4797031"/>
            <a:ext cx="609600" cy="3945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M-1</a:t>
            </a:r>
          </a:p>
        </p:txBody>
      </p:sp>
      <p:sp>
        <p:nvSpPr>
          <p:cNvPr id="7" name="Rectangle 6">
            <a:extLst>
              <a:ext uri="{FF2B5EF4-FFF2-40B4-BE49-F238E27FC236}">
                <a16:creationId xmlns:a16="http://schemas.microsoft.com/office/drawing/2014/main" id="{7840EE1C-09C7-4B05-B9D3-983AB1EF8FB5}"/>
              </a:ext>
            </a:extLst>
          </p:cNvPr>
          <p:cNvSpPr/>
          <p:nvPr/>
        </p:nvSpPr>
        <p:spPr>
          <a:xfrm>
            <a:off x="4523232" y="4815302"/>
            <a:ext cx="609600" cy="3945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M-2</a:t>
            </a:r>
          </a:p>
        </p:txBody>
      </p:sp>
      <p:sp>
        <p:nvSpPr>
          <p:cNvPr id="8" name="Rectangle 7">
            <a:extLst>
              <a:ext uri="{FF2B5EF4-FFF2-40B4-BE49-F238E27FC236}">
                <a16:creationId xmlns:a16="http://schemas.microsoft.com/office/drawing/2014/main" id="{E58567F8-762E-46E7-9903-0738C2FC8E43}"/>
              </a:ext>
            </a:extLst>
          </p:cNvPr>
          <p:cNvSpPr/>
          <p:nvPr/>
        </p:nvSpPr>
        <p:spPr>
          <a:xfrm>
            <a:off x="6096000" y="4797031"/>
            <a:ext cx="609600" cy="3945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M-3</a:t>
            </a:r>
          </a:p>
        </p:txBody>
      </p:sp>
      <p:sp>
        <p:nvSpPr>
          <p:cNvPr id="9" name="Rectangle 8">
            <a:extLst>
              <a:ext uri="{FF2B5EF4-FFF2-40B4-BE49-F238E27FC236}">
                <a16:creationId xmlns:a16="http://schemas.microsoft.com/office/drawing/2014/main" id="{61030EF8-D9E3-4E26-A940-6785CF900AFD}"/>
              </a:ext>
            </a:extLst>
          </p:cNvPr>
          <p:cNvSpPr/>
          <p:nvPr/>
        </p:nvSpPr>
        <p:spPr>
          <a:xfrm>
            <a:off x="7672939" y="4797031"/>
            <a:ext cx="609600" cy="3945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M-n</a:t>
            </a:r>
          </a:p>
        </p:txBody>
      </p:sp>
      <p:sp>
        <p:nvSpPr>
          <p:cNvPr id="38" name="Rectangle 37">
            <a:extLst>
              <a:ext uri="{FF2B5EF4-FFF2-40B4-BE49-F238E27FC236}">
                <a16:creationId xmlns:a16="http://schemas.microsoft.com/office/drawing/2014/main" id="{2DF96B86-EB3A-45C8-A0B6-69984CD3A3A2}"/>
              </a:ext>
            </a:extLst>
          </p:cNvPr>
          <p:cNvSpPr/>
          <p:nvPr/>
        </p:nvSpPr>
        <p:spPr>
          <a:xfrm>
            <a:off x="2825754" y="5771143"/>
            <a:ext cx="609600" cy="3945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M-1</a:t>
            </a:r>
          </a:p>
        </p:txBody>
      </p:sp>
      <p:sp>
        <p:nvSpPr>
          <p:cNvPr id="40" name="Rectangle 39">
            <a:extLst>
              <a:ext uri="{FF2B5EF4-FFF2-40B4-BE49-F238E27FC236}">
                <a16:creationId xmlns:a16="http://schemas.microsoft.com/office/drawing/2014/main" id="{965155D0-9205-4FC9-A43C-865637924F07}"/>
              </a:ext>
            </a:extLst>
          </p:cNvPr>
          <p:cNvSpPr/>
          <p:nvPr/>
        </p:nvSpPr>
        <p:spPr>
          <a:xfrm>
            <a:off x="4154423" y="5775828"/>
            <a:ext cx="609600" cy="3945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M-2</a:t>
            </a:r>
          </a:p>
        </p:txBody>
      </p:sp>
      <p:sp>
        <p:nvSpPr>
          <p:cNvPr id="41" name="Rectangle 40">
            <a:extLst>
              <a:ext uri="{FF2B5EF4-FFF2-40B4-BE49-F238E27FC236}">
                <a16:creationId xmlns:a16="http://schemas.microsoft.com/office/drawing/2014/main" id="{40C46AE1-69EB-42DB-AF5B-5B8078A9F419}"/>
              </a:ext>
            </a:extLst>
          </p:cNvPr>
          <p:cNvSpPr/>
          <p:nvPr/>
        </p:nvSpPr>
        <p:spPr>
          <a:xfrm>
            <a:off x="6007350" y="5775828"/>
            <a:ext cx="609600" cy="3945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M-3</a:t>
            </a:r>
          </a:p>
        </p:txBody>
      </p:sp>
      <p:sp>
        <p:nvSpPr>
          <p:cNvPr id="42" name="Rectangle 41">
            <a:extLst>
              <a:ext uri="{FF2B5EF4-FFF2-40B4-BE49-F238E27FC236}">
                <a16:creationId xmlns:a16="http://schemas.microsoft.com/office/drawing/2014/main" id="{A1327A73-F472-44B5-B75F-3B69ECC8F481}"/>
              </a:ext>
            </a:extLst>
          </p:cNvPr>
          <p:cNvSpPr/>
          <p:nvPr/>
        </p:nvSpPr>
        <p:spPr>
          <a:xfrm>
            <a:off x="7674606" y="5771143"/>
            <a:ext cx="609600" cy="3945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M-n</a:t>
            </a:r>
          </a:p>
        </p:txBody>
      </p:sp>
      <p:sp>
        <p:nvSpPr>
          <p:cNvPr id="48" name="Rectangle 47">
            <a:extLst>
              <a:ext uri="{FF2B5EF4-FFF2-40B4-BE49-F238E27FC236}">
                <a16:creationId xmlns:a16="http://schemas.microsoft.com/office/drawing/2014/main" id="{DCBF0216-8D49-42E0-81EF-73A0A2A345A5}"/>
              </a:ext>
            </a:extLst>
          </p:cNvPr>
          <p:cNvSpPr/>
          <p:nvPr/>
        </p:nvSpPr>
        <p:spPr>
          <a:xfrm>
            <a:off x="2801628" y="5727139"/>
            <a:ext cx="5555123" cy="521261"/>
          </a:xfrm>
          <a:prstGeom prst="rect">
            <a:avLst/>
          </a:prstGeom>
          <a:solidFill>
            <a:schemeClr val="accent4">
              <a:lumMod val="60000"/>
              <a:lumOff val="40000"/>
              <a:alpha val="3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hought Bubble: Cloud 2">
            <a:extLst>
              <a:ext uri="{FF2B5EF4-FFF2-40B4-BE49-F238E27FC236}">
                <a16:creationId xmlns:a16="http://schemas.microsoft.com/office/drawing/2014/main" id="{D92826EF-982E-48E4-B2D7-9B16F2B9ADD0}"/>
              </a:ext>
            </a:extLst>
          </p:cNvPr>
          <p:cNvSpPr/>
          <p:nvPr/>
        </p:nvSpPr>
        <p:spPr>
          <a:xfrm>
            <a:off x="3944628" y="1373798"/>
            <a:ext cx="2819400" cy="852478"/>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Universe</a:t>
            </a:r>
          </a:p>
        </p:txBody>
      </p:sp>
      <p:grpSp>
        <p:nvGrpSpPr>
          <p:cNvPr id="63" name="Group 62">
            <a:extLst>
              <a:ext uri="{FF2B5EF4-FFF2-40B4-BE49-F238E27FC236}">
                <a16:creationId xmlns:a16="http://schemas.microsoft.com/office/drawing/2014/main" id="{1DD4DEDE-B0DB-4643-8A46-E1A3BF84DCD2}"/>
              </a:ext>
            </a:extLst>
          </p:cNvPr>
          <p:cNvGrpSpPr/>
          <p:nvPr/>
        </p:nvGrpSpPr>
        <p:grpSpPr>
          <a:xfrm>
            <a:off x="5033204" y="2622420"/>
            <a:ext cx="1353828" cy="605842"/>
            <a:chOff x="2456172" y="1986782"/>
            <a:chExt cx="1323348" cy="602113"/>
          </a:xfrm>
        </p:grpSpPr>
        <p:pic>
          <p:nvPicPr>
            <p:cNvPr id="64" name="Picture 63">
              <a:extLst>
                <a:ext uri="{FF2B5EF4-FFF2-40B4-BE49-F238E27FC236}">
                  <a16:creationId xmlns:a16="http://schemas.microsoft.com/office/drawing/2014/main" id="{E4983F7C-C8DE-4536-AD4F-46687F1D203D}"/>
                </a:ext>
              </a:extLst>
            </p:cNvPr>
            <p:cNvPicPr>
              <a:picLocks noChangeAspect="1"/>
            </p:cNvPicPr>
            <p:nvPr/>
          </p:nvPicPr>
          <p:blipFill>
            <a:blip r:embed="rId3"/>
            <a:stretch>
              <a:fillRect/>
            </a:stretch>
          </p:blipFill>
          <p:spPr>
            <a:xfrm>
              <a:off x="2456172" y="1986782"/>
              <a:ext cx="1323348" cy="557213"/>
            </a:xfrm>
            <a:prstGeom prst="rect">
              <a:avLst/>
            </a:prstGeom>
          </p:spPr>
        </p:pic>
        <p:sp>
          <p:nvSpPr>
            <p:cNvPr id="65" name="TextBox 64">
              <a:extLst>
                <a:ext uri="{FF2B5EF4-FFF2-40B4-BE49-F238E27FC236}">
                  <a16:creationId xmlns:a16="http://schemas.microsoft.com/office/drawing/2014/main" id="{2CB4E4D8-4703-48C6-9C6A-FB14BB1BDDA2}"/>
                </a:ext>
              </a:extLst>
            </p:cNvPr>
            <p:cNvSpPr txBox="1"/>
            <p:nvPr/>
          </p:nvSpPr>
          <p:spPr>
            <a:xfrm>
              <a:off x="2579472" y="2175954"/>
              <a:ext cx="1143000" cy="412941"/>
            </a:xfrm>
            <a:prstGeom prst="rect">
              <a:avLst/>
            </a:prstGeom>
            <a:noFill/>
          </p:spPr>
          <p:txBody>
            <a:bodyPr wrap="square" rtlCol="0">
              <a:spAutoFit/>
            </a:bodyPr>
            <a:lstStyle/>
            <a:p>
              <a:r>
                <a:rPr lang="en-US" sz="1050" dirty="0"/>
                <a:t>Training Data (N)</a:t>
              </a:r>
            </a:p>
          </p:txBody>
        </p:sp>
      </p:grpSp>
      <p:cxnSp>
        <p:nvCxnSpPr>
          <p:cNvPr id="75" name="Connector: Elbow 74">
            <a:extLst>
              <a:ext uri="{FF2B5EF4-FFF2-40B4-BE49-F238E27FC236}">
                <a16:creationId xmlns:a16="http://schemas.microsoft.com/office/drawing/2014/main" id="{C9195D64-C5A8-4883-9827-EFC5DA87CE36}"/>
              </a:ext>
            </a:extLst>
          </p:cNvPr>
          <p:cNvCxnSpPr>
            <a:stCxn id="3" idx="1"/>
            <a:endCxn id="64" idx="0"/>
          </p:cNvCxnSpPr>
          <p:nvPr/>
        </p:nvCxnSpPr>
        <p:spPr>
          <a:xfrm rot="16200000" flipH="1">
            <a:off x="5333697" y="2245999"/>
            <a:ext cx="397052" cy="35579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78" name="Right Brace 77">
            <a:extLst>
              <a:ext uri="{FF2B5EF4-FFF2-40B4-BE49-F238E27FC236}">
                <a16:creationId xmlns:a16="http://schemas.microsoft.com/office/drawing/2014/main" id="{A3A8BE56-1BDD-4FA7-94F5-C82BEAA993D0}"/>
              </a:ext>
            </a:extLst>
          </p:cNvPr>
          <p:cNvSpPr/>
          <p:nvPr/>
        </p:nvSpPr>
        <p:spPr>
          <a:xfrm rot="5400000">
            <a:off x="5293194" y="2697822"/>
            <a:ext cx="394573" cy="560850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 name="Oval 3">
            <a:extLst>
              <a:ext uri="{FF2B5EF4-FFF2-40B4-BE49-F238E27FC236}">
                <a16:creationId xmlns:a16="http://schemas.microsoft.com/office/drawing/2014/main" id="{A19FDD49-CFC1-412B-99BE-1BCCFE88502E}"/>
              </a:ext>
            </a:extLst>
          </p:cNvPr>
          <p:cNvSpPr/>
          <p:nvPr/>
        </p:nvSpPr>
        <p:spPr>
          <a:xfrm>
            <a:off x="4834902" y="3495807"/>
            <a:ext cx="1757922" cy="31419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Bootstrapping</a:t>
            </a:r>
          </a:p>
        </p:txBody>
      </p:sp>
      <p:cxnSp>
        <p:nvCxnSpPr>
          <p:cNvPr id="10" name="Straight Arrow Connector 9">
            <a:extLst>
              <a:ext uri="{FF2B5EF4-FFF2-40B4-BE49-F238E27FC236}">
                <a16:creationId xmlns:a16="http://schemas.microsoft.com/office/drawing/2014/main" id="{CB9A7755-F62E-474B-A267-9C720ABC2DD7}"/>
              </a:ext>
            </a:extLst>
          </p:cNvPr>
          <p:cNvCxnSpPr>
            <a:stCxn id="64" idx="2"/>
            <a:endCxn id="4" idx="0"/>
          </p:cNvCxnSpPr>
          <p:nvPr/>
        </p:nvCxnSpPr>
        <p:spPr>
          <a:xfrm>
            <a:off x="5710118" y="3183084"/>
            <a:ext cx="3745" cy="312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6" name="Group 35">
            <a:extLst>
              <a:ext uri="{FF2B5EF4-FFF2-40B4-BE49-F238E27FC236}">
                <a16:creationId xmlns:a16="http://schemas.microsoft.com/office/drawing/2014/main" id="{899E8F0A-80CA-494E-AE6C-5B9A9712D1CF}"/>
              </a:ext>
            </a:extLst>
          </p:cNvPr>
          <p:cNvGrpSpPr/>
          <p:nvPr/>
        </p:nvGrpSpPr>
        <p:grpSpPr>
          <a:xfrm>
            <a:off x="2686228" y="4074796"/>
            <a:ext cx="1353828" cy="560664"/>
            <a:chOff x="2456172" y="1986782"/>
            <a:chExt cx="1323348" cy="557213"/>
          </a:xfrm>
        </p:grpSpPr>
        <p:pic>
          <p:nvPicPr>
            <p:cNvPr id="37" name="Picture 36">
              <a:extLst>
                <a:ext uri="{FF2B5EF4-FFF2-40B4-BE49-F238E27FC236}">
                  <a16:creationId xmlns:a16="http://schemas.microsoft.com/office/drawing/2014/main" id="{733A2461-E7AA-4A89-AF80-27175D6FBDFB}"/>
                </a:ext>
              </a:extLst>
            </p:cNvPr>
            <p:cNvPicPr>
              <a:picLocks noChangeAspect="1"/>
            </p:cNvPicPr>
            <p:nvPr/>
          </p:nvPicPr>
          <p:blipFill>
            <a:blip r:embed="rId3"/>
            <a:stretch>
              <a:fillRect/>
            </a:stretch>
          </p:blipFill>
          <p:spPr>
            <a:xfrm>
              <a:off x="2456172" y="1986782"/>
              <a:ext cx="1323348" cy="557213"/>
            </a:xfrm>
            <a:prstGeom prst="rect">
              <a:avLst/>
            </a:prstGeom>
          </p:spPr>
        </p:pic>
        <p:sp>
          <p:nvSpPr>
            <p:cNvPr id="39" name="TextBox 38">
              <a:extLst>
                <a:ext uri="{FF2B5EF4-FFF2-40B4-BE49-F238E27FC236}">
                  <a16:creationId xmlns:a16="http://schemas.microsoft.com/office/drawing/2014/main" id="{D7301C50-0F7E-48B1-8667-75C3EF76C2F5}"/>
                </a:ext>
              </a:extLst>
            </p:cNvPr>
            <p:cNvSpPr txBox="1"/>
            <p:nvPr/>
          </p:nvSpPr>
          <p:spPr>
            <a:xfrm>
              <a:off x="2579472" y="2175954"/>
              <a:ext cx="1143000" cy="252353"/>
            </a:xfrm>
            <a:prstGeom prst="rect">
              <a:avLst/>
            </a:prstGeom>
            <a:noFill/>
          </p:spPr>
          <p:txBody>
            <a:bodyPr wrap="square" rtlCol="0">
              <a:spAutoFit/>
            </a:bodyPr>
            <a:lstStyle/>
            <a:p>
              <a:r>
                <a:rPr lang="en-US" sz="1050" dirty="0"/>
                <a:t>BSample1</a:t>
              </a:r>
            </a:p>
          </p:txBody>
        </p:sp>
      </p:grpSp>
      <p:grpSp>
        <p:nvGrpSpPr>
          <p:cNvPr id="43" name="Group 42">
            <a:extLst>
              <a:ext uri="{FF2B5EF4-FFF2-40B4-BE49-F238E27FC236}">
                <a16:creationId xmlns:a16="http://schemas.microsoft.com/office/drawing/2014/main" id="{9BBCBFF2-33A9-45CC-BD33-56EA2E891826}"/>
              </a:ext>
            </a:extLst>
          </p:cNvPr>
          <p:cNvGrpSpPr/>
          <p:nvPr/>
        </p:nvGrpSpPr>
        <p:grpSpPr>
          <a:xfrm>
            <a:off x="4154423" y="4083406"/>
            <a:ext cx="1353828" cy="560664"/>
            <a:chOff x="2456172" y="1986782"/>
            <a:chExt cx="1323348" cy="557213"/>
          </a:xfrm>
        </p:grpSpPr>
        <p:pic>
          <p:nvPicPr>
            <p:cNvPr id="44" name="Picture 43">
              <a:extLst>
                <a:ext uri="{FF2B5EF4-FFF2-40B4-BE49-F238E27FC236}">
                  <a16:creationId xmlns:a16="http://schemas.microsoft.com/office/drawing/2014/main" id="{E0B5A8EE-D18B-499D-A874-F3D99E880346}"/>
                </a:ext>
              </a:extLst>
            </p:cNvPr>
            <p:cNvPicPr>
              <a:picLocks noChangeAspect="1"/>
            </p:cNvPicPr>
            <p:nvPr/>
          </p:nvPicPr>
          <p:blipFill>
            <a:blip r:embed="rId3"/>
            <a:stretch>
              <a:fillRect/>
            </a:stretch>
          </p:blipFill>
          <p:spPr>
            <a:xfrm>
              <a:off x="2456172" y="1986782"/>
              <a:ext cx="1323348" cy="557213"/>
            </a:xfrm>
            <a:prstGeom prst="rect">
              <a:avLst/>
            </a:prstGeom>
          </p:spPr>
        </p:pic>
        <p:sp>
          <p:nvSpPr>
            <p:cNvPr id="45" name="TextBox 44">
              <a:extLst>
                <a:ext uri="{FF2B5EF4-FFF2-40B4-BE49-F238E27FC236}">
                  <a16:creationId xmlns:a16="http://schemas.microsoft.com/office/drawing/2014/main" id="{EDC3B10E-945A-42F4-A1B8-E8E70B9CCE25}"/>
                </a:ext>
              </a:extLst>
            </p:cNvPr>
            <p:cNvSpPr txBox="1"/>
            <p:nvPr/>
          </p:nvSpPr>
          <p:spPr>
            <a:xfrm>
              <a:off x="2579472" y="2175954"/>
              <a:ext cx="1143000" cy="252353"/>
            </a:xfrm>
            <a:prstGeom prst="rect">
              <a:avLst/>
            </a:prstGeom>
            <a:noFill/>
          </p:spPr>
          <p:txBody>
            <a:bodyPr wrap="square" rtlCol="0">
              <a:spAutoFit/>
            </a:bodyPr>
            <a:lstStyle/>
            <a:p>
              <a:r>
                <a:rPr lang="en-US" sz="1050" dirty="0"/>
                <a:t>BSample2</a:t>
              </a:r>
            </a:p>
          </p:txBody>
        </p:sp>
      </p:grpSp>
      <p:grpSp>
        <p:nvGrpSpPr>
          <p:cNvPr id="46" name="Group 45">
            <a:extLst>
              <a:ext uri="{FF2B5EF4-FFF2-40B4-BE49-F238E27FC236}">
                <a16:creationId xmlns:a16="http://schemas.microsoft.com/office/drawing/2014/main" id="{0AB9889A-480D-4C62-AEE0-DFC38291B6CD}"/>
              </a:ext>
            </a:extLst>
          </p:cNvPr>
          <p:cNvGrpSpPr/>
          <p:nvPr/>
        </p:nvGrpSpPr>
        <p:grpSpPr>
          <a:xfrm>
            <a:off x="5743137" y="4080765"/>
            <a:ext cx="1353828" cy="560664"/>
            <a:chOff x="2456172" y="1986782"/>
            <a:chExt cx="1323348" cy="557213"/>
          </a:xfrm>
        </p:grpSpPr>
        <p:pic>
          <p:nvPicPr>
            <p:cNvPr id="47" name="Picture 46">
              <a:extLst>
                <a:ext uri="{FF2B5EF4-FFF2-40B4-BE49-F238E27FC236}">
                  <a16:creationId xmlns:a16="http://schemas.microsoft.com/office/drawing/2014/main" id="{F6347FFD-D5B4-4A06-970A-1FF72FC78FB0}"/>
                </a:ext>
              </a:extLst>
            </p:cNvPr>
            <p:cNvPicPr>
              <a:picLocks noChangeAspect="1"/>
            </p:cNvPicPr>
            <p:nvPr/>
          </p:nvPicPr>
          <p:blipFill>
            <a:blip r:embed="rId3"/>
            <a:stretch>
              <a:fillRect/>
            </a:stretch>
          </p:blipFill>
          <p:spPr>
            <a:xfrm>
              <a:off x="2456172" y="1986782"/>
              <a:ext cx="1323348" cy="557213"/>
            </a:xfrm>
            <a:prstGeom prst="rect">
              <a:avLst/>
            </a:prstGeom>
          </p:spPr>
        </p:pic>
        <p:sp>
          <p:nvSpPr>
            <p:cNvPr id="49" name="TextBox 48">
              <a:extLst>
                <a:ext uri="{FF2B5EF4-FFF2-40B4-BE49-F238E27FC236}">
                  <a16:creationId xmlns:a16="http://schemas.microsoft.com/office/drawing/2014/main" id="{BCA483DD-86B6-4DE7-A075-BDBD503BF5A7}"/>
                </a:ext>
              </a:extLst>
            </p:cNvPr>
            <p:cNvSpPr txBox="1"/>
            <p:nvPr/>
          </p:nvSpPr>
          <p:spPr>
            <a:xfrm>
              <a:off x="2579472" y="2175954"/>
              <a:ext cx="1143000" cy="252353"/>
            </a:xfrm>
            <a:prstGeom prst="rect">
              <a:avLst/>
            </a:prstGeom>
            <a:noFill/>
          </p:spPr>
          <p:txBody>
            <a:bodyPr wrap="square" rtlCol="0">
              <a:spAutoFit/>
            </a:bodyPr>
            <a:lstStyle/>
            <a:p>
              <a:r>
                <a:rPr lang="en-US" sz="1050" dirty="0"/>
                <a:t>BSample3</a:t>
              </a:r>
            </a:p>
          </p:txBody>
        </p:sp>
      </p:grpSp>
      <p:grpSp>
        <p:nvGrpSpPr>
          <p:cNvPr id="53" name="Group 52">
            <a:extLst>
              <a:ext uri="{FF2B5EF4-FFF2-40B4-BE49-F238E27FC236}">
                <a16:creationId xmlns:a16="http://schemas.microsoft.com/office/drawing/2014/main" id="{1CC49423-84AC-4317-ACBC-0615D11AFE1C}"/>
              </a:ext>
            </a:extLst>
          </p:cNvPr>
          <p:cNvGrpSpPr/>
          <p:nvPr/>
        </p:nvGrpSpPr>
        <p:grpSpPr>
          <a:xfrm>
            <a:off x="7302492" y="4087536"/>
            <a:ext cx="1353828" cy="560664"/>
            <a:chOff x="2456172" y="1986782"/>
            <a:chExt cx="1323348" cy="557213"/>
          </a:xfrm>
        </p:grpSpPr>
        <p:pic>
          <p:nvPicPr>
            <p:cNvPr id="54" name="Picture 53">
              <a:extLst>
                <a:ext uri="{FF2B5EF4-FFF2-40B4-BE49-F238E27FC236}">
                  <a16:creationId xmlns:a16="http://schemas.microsoft.com/office/drawing/2014/main" id="{3FC99520-FC44-4515-8F44-E5B1A4991F67}"/>
                </a:ext>
              </a:extLst>
            </p:cNvPr>
            <p:cNvPicPr>
              <a:picLocks noChangeAspect="1"/>
            </p:cNvPicPr>
            <p:nvPr/>
          </p:nvPicPr>
          <p:blipFill>
            <a:blip r:embed="rId3"/>
            <a:stretch>
              <a:fillRect/>
            </a:stretch>
          </p:blipFill>
          <p:spPr>
            <a:xfrm>
              <a:off x="2456172" y="1986782"/>
              <a:ext cx="1323348" cy="557213"/>
            </a:xfrm>
            <a:prstGeom prst="rect">
              <a:avLst/>
            </a:prstGeom>
          </p:spPr>
        </p:pic>
        <p:sp>
          <p:nvSpPr>
            <p:cNvPr id="55" name="TextBox 54">
              <a:extLst>
                <a:ext uri="{FF2B5EF4-FFF2-40B4-BE49-F238E27FC236}">
                  <a16:creationId xmlns:a16="http://schemas.microsoft.com/office/drawing/2014/main" id="{80AD9679-E9AC-4F1A-B65F-82C394C1D6B2}"/>
                </a:ext>
              </a:extLst>
            </p:cNvPr>
            <p:cNvSpPr txBox="1"/>
            <p:nvPr/>
          </p:nvSpPr>
          <p:spPr>
            <a:xfrm>
              <a:off x="2579472" y="2175954"/>
              <a:ext cx="1143000" cy="252353"/>
            </a:xfrm>
            <a:prstGeom prst="rect">
              <a:avLst/>
            </a:prstGeom>
            <a:noFill/>
          </p:spPr>
          <p:txBody>
            <a:bodyPr wrap="square" rtlCol="0">
              <a:spAutoFit/>
            </a:bodyPr>
            <a:lstStyle/>
            <a:p>
              <a:r>
                <a:rPr lang="en-US" sz="1050" dirty="0" err="1"/>
                <a:t>BSample</a:t>
              </a:r>
              <a:r>
                <a:rPr lang="en-US" sz="1050" dirty="0"/>
                <a:t> N</a:t>
              </a:r>
            </a:p>
          </p:txBody>
        </p:sp>
      </p:grpSp>
      <p:cxnSp>
        <p:nvCxnSpPr>
          <p:cNvPr id="12" name="Connector: Elbow 11">
            <a:extLst>
              <a:ext uri="{FF2B5EF4-FFF2-40B4-BE49-F238E27FC236}">
                <a16:creationId xmlns:a16="http://schemas.microsoft.com/office/drawing/2014/main" id="{70D967E2-95C5-4E10-A04E-44A50051A2B4}"/>
              </a:ext>
            </a:extLst>
          </p:cNvPr>
          <p:cNvCxnSpPr>
            <a:stCxn id="4" idx="4"/>
            <a:endCxn id="37" idx="0"/>
          </p:cNvCxnSpPr>
          <p:nvPr/>
        </p:nvCxnSpPr>
        <p:spPr>
          <a:xfrm rot="5400000">
            <a:off x="4406105" y="2767038"/>
            <a:ext cx="264796" cy="235072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27AEABF0-711A-4AEA-B2B5-8BB99E9F76C9}"/>
              </a:ext>
            </a:extLst>
          </p:cNvPr>
          <p:cNvCxnSpPr>
            <a:stCxn id="4" idx="4"/>
            <a:endCxn id="54" idx="0"/>
          </p:cNvCxnSpPr>
          <p:nvPr/>
        </p:nvCxnSpPr>
        <p:spPr>
          <a:xfrm rot="16200000" flipH="1">
            <a:off x="6707866" y="2815996"/>
            <a:ext cx="277536" cy="226554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092BD1A4-AB7D-4B71-8061-1C5BDCC28AD1}"/>
              </a:ext>
            </a:extLst>
          </p:cNvPr>
          <p:cNvCxnSpPr>
            <a:stCxn id="4" idx="4"/>
            <a:endCxn id="44" idx="0"/>
          </p:cNvCxnSpPr>
          <p:nvPr/>
        </p:nvCxnSpPr>
        <p:spPr>
          <a:xfrm rot="5400000">
            <a:off x="5135897" y="3505440"/>
            <a:ext cx="273406" cy="88252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620284BB-CA6E-4B64-9D1E-DAE68BC1F9B8}"/>
              </a:ext>
            </a:extLst>
          </p:cNvPr>
          <p:cNvCxnSpPr>
            <a:stCxn id="4" idx="4"/>
            <a:endCxn id="47" idx="0"/>
          </p:cNvCxnSpPr>
          <p:nvPr/>
        </p:nvCxnSpPr>
        <p:spPr>
          <a:xfrm rot="16200000" flipH="1">
            <a:off x="5931575" y="3592288"/>
            <a:ext cx="270765" cy="706188"/>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9A9C670-3BE4-4A55-BCC8-9B714F507191}"/>
              </a:ext>
            </a:extLst>
          </p:cNvPr>
          <p:cNvCxnSpPr>
            <a:stCxn id="37" idx="2"/>
            <a:endCxn id="2" idx="0"/>
          </p:cNvCxnSpPr>
          <p:nvPr/>
        </p:nvCxnSpPr>
        <p:spPr>
          <a:xfrm flipH="1">
            <a:off x="3352800" y="4635460"/>
            <a:ext cx="10342" cy="1615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38D9588-4D89-49C2-8034-D9332C27BAA0}"/>
              </a:ext>
            </a:extLst>
          </p:cNvPr>
          <p:cNvCxnSpPr>
            <a:stCxn id="44" idx="2"/>
            <a:endCxn id="7" idx="0"/>
          </p:cNvCxnSpPr>
          <p:nvPr/>
        </p:nvCxnSpPr>
        <p:spPr>
          <a:xfrm flipH="1">
            <a:off x="4828032" y="4644070"/>
            <a:ext cx="3305" cy="1712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09A0D35-F192-4537-B10B-422BB77447FA}"/>
              </a:ext>
            </a:extLst>
          </p:cNvPr>
          <p:cNvCxnSpPr>
            <a:stCxn id="47" idx="2"/>
            <a:endCxn id="8" idx="0"/>
          </p:cNvCxnSpPr>
          <p:nvPr/>
        </p:nvCxnSpPr>
        <p:spPr>
          <a:xfrm flipH="1">
            <a:off x="6400800" y="4641429"/>
            <a:ext cx="19251" cy="155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7F6E628-6435-47DB-96C5-993C0BAFBB7B}"/>
              </a:ext>
            </a:extLst>
          </p:cNvPr>
          <p:cNvCxnSpPr>
            <a:stCxn id="54" idx="2"/>
            <a:endCxn id="9" idx="0"/>
          </p:cNvCxnSpPr>
          <p:nvPr/>
        </p:nvCxnSpPr>
        <p:spPr>
          <a:xfrm flipH="1">
            <a:off x="7977739" y="4648200"/>
            <a:ext cx="1667" cy="148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1753269"/>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2794611"/>
          </a:xfrm>
        </p:spPr>
        <p:txBody>
          <a:bodyPr wrap="square">
            <a:spAutoFit/>
          </a:bodyPr>
          <a:lstStyle/>
          <a:p>
            <a:pPr marL="342900" indent="-342900">
              <a:buNone/>
            </a:pPr>
            <a:r>
              <a:rPr lang="en-US" altLang="en-US" sz="1800" b="1" u="sng" dirty="0">
                <a:latin typeface="Arial" charset="0"/>
              </a:rPr>
              <a:t>Ensemble Methods (Bagging)</a:t>
            </a:r>
            <a:r>
              <a:rPr lang="en-US" altLang="en-US" sz="1800" u="sng" dirty="0">
                <a:latin typeface="Arial" charset="0"/>
              </a:rPr>
              <a:t> </a:t>
            </a:r>
            <a:r>
              <a:rPr lang="en-US" altLang="en-US" sz="1800" dirty="0">
                <a:latin typeface="Arial" charset="0"/>
              </a:rPr>
              <a:t>– How does it work</a:t>
            </a:r>
            <a:endParaRPr lang="en-IN" sz="1600" dirty="0"/>
          </a:p>
          <a:p>
            <a:pPr marL="342900" indent="-342900">
              <a:buFont typeface="+mj-lt"/>
              <a:buAutoNum type="arabicPeriod"/>
            </a:pPr>
            <a:r>
              <a:rPr lang="en-US" sz="1800" dirty="0"/>
              <a:t>Once an ensemble has been built, each instance is given the test record to work on</a:t>
            </a:r>
          </a:p>
          <a:p>
            <a:pPr marL="854075" lvl="1" indent="-342900">
              <a:buFont typeface="+mj-lt"/>
              <a:buAutoNum type="alphaLcPeriod"/>
            </a:pPr>
            <a:r>
              <a:rPr lang="en-US" sz="1600" dirty="0"/>
              <a:t>If the problem is classification, each instance classifies the record. Some will mis-classify and other will correctly do so</a:t>
            </a:r>
          </a:p>
          <a:p>
            <a:pPr marL="854075" lvl="1" indent="-342900">
              <a:buFont typeface="+mj-lt"/>
              <a:buAutoNum type="alphaLcPeriod"/>
            </a:pPr>
            <a:r>
              <a:rPr lang="en-US" sz="1600" dirty="0"/>
              <a:t>The classifications are sent through a voting process where the majority wins</a:t>
            </a:r>
          </a:p>
          <a:p>
            <a:pPr marL="854075" lvl="1" indent="-342900">
              <a:buFont typeface="+mj-lt"/>
              <a:buAutoNum type="alphaLcPeriod"/>
            </a:pPr>
            <a:r>
              <a:rPr lang="en-US" sz="1600" dirty="0"/>
              <a:t>To prevent ties, the number of models in an ensemble should be odd. If the number is even, a random function will be used to break the tie</a:t>
            </a:r>
          </a:p>
          <a:p>
            <a:pPr marL="0" indent="0">
              <a:buNone/>
            </a:pPr>
            <a:endParaRPr lang="en-US" sz="18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grpSp>
        <p:nvGrpSpPr>
          <p:cNvPr id="61" name="Group 60">
            <a:extLst>
              <a:ext uri="{FF2B5EF4-FFF2-40B4-BE49-F238E27FC236}">
                <a16:creationId xmlns:a16="http://schemas.microsoft.com/office/drawing/2014/main" id="{19D1707C-08BB-46B6-A287-6590C8E7EA72}"/>
              </a:ext>
            </a:extLst>
          </p:cNvPr>
          <p:cNvGrpSpPr/>
          <p:nvPr/>
        </p:nvGrpSpPr>
        <p:grpSpPr>
          <a:xfrm>
            <a:off x="470988" y="3651007"/>
            <a:ext cx="8438798" cy="2825993"/>
            <a:chOff x="470988" y="3651007"/>
            <a:chExt cx="8438798" cy="2825993"/>
          </a:xfrm>
        </p:grpSpPr>
        <p:pic>
          <p:nvPicPr>
            <p:cNvPr id="5" name="Picture 4">
              <a:extLst>
                <a:ext uri="{FF2B5EF4-FFF2-40B4-BE49-F238E27FC236}">
                  <a16:creationId xmlns:a16="http://schemas.microsoft.com/office/drawing/2014/main" id="{0F1F2895-E6A8-410E-A548-A8B11780F2C5}"/>
                </a:ext>
              </a:extLst>
            </p:cNvPr>
            <p:cNvPicPr>
              <a:picLocks noChangeAspect="1"/>
            </p:cNvPicPr>
            <p:nvPr/>
          </p:nvPicPr>
          <p:blipFill>
            <a:blip r:embed="rId3"/>
            <a:stretch>
              <a:fillRect/>
            </a:stretch>
          </p:blipFill>
          <p:spPr>
            <a:xfrm>
              <a:off x="648705" y="6155388"/>
              <a:ext cx="1824046" cy="296823"/>
            </a:xfrm>
            <a:prstGeom prst="rect">
              <a:avLst/>
            </a:prstGeom>
          </p:spPr>
        </p:pic>
        <p:sp>
          <p:nvSpPr>
            <p:cNvPr id="6" name="Rectangle 5">
              <a:extLst>
                <a:ext uri="{FF2B5EF4-FFF2-40B4-BE49-F238E27FC236}">
                  <a16:creationId xmlns:a16="http://schemas.microsoft.com/office/drawing/2014/main" id="{00E55837-5E2B-47A2-A0B3-64A3B7562CD9}"/>
                </a:ext>
              </a:extLst>
            </p:cNvPr>
            <p:cNvSpPr/>
            <p:nvPr/>
          </p:nvSpPr>
          <p:spPr>
            <a:xfrm>
              <a:off x="529050" y="4318968"/>
              <a:ext cx="451544" cy="199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M-1</a:t>
              </a:r>
            </a:p>
          </p:txBody>
        </p:sp>
        <p:sp>
          <p:nvSpPr>
            <p:cNvPr id="7" name="Rectangle 6">
              <a:extLst>
                <a:ext uri="{FF2B5EF4-FFF2-40B4-BE49-F238E27FC236}">
                  <a16:creationId xmlns:a16="http://schemas.microsoft.com/office/drawing/2014/main" id="{32023B84-A8D3-4A8E-A811-264714CB3AF4}"/>
                </a:ext>
              </a:extLst>
            </p:cNvPr>
            <p:cNvSpPr/>
            <p:nvPr/>
          </p:nvSpPr>
          <p:spPr>
            <a:xfrm>
              <a:off x="1513224" y="4353218"/>
              <a:ext cx="451544" cy="199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M-2</a:t>
              </a:r>
            </a:p>
          </p:txBody>
        </p:sp>
        <p:sp>
          <p:nvSpPr>
            <p:cNvPr id="8" name="Rectangle 7">
              <a:extLst>
                <a:ext uri="{FF2B5EF4-FFF2-40B4-BE49-F238E27FC236}">
                  <a16:creationId xmlns:a16="http://schemas.microsoft.com/office/drawing/2014/main" id="{5BFD4C25-014B-4DBD-9040-D35AC6DC2372}"/>
                </a:ext>
              </a:extLst>
            </p:cNvPr>
            <p:cNvSpPr/>
            <p:nvPr/>
          </p:nvSpPr>
          <p:spPr>
            <a:xfrm>
              <a:off x="2885727" y="4353218"/>
              <a:ext cx="451544" cy="199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M-3</a:t>
              </a:r>
            </a:p>
          </p:txBody>
        </p:sp>
        <p:sp>
          <p:nvSpPr>
            <p:cNvPr id="9" name="Rectangle 8">
              <a:extLst>
                <a:ext uri="{FF2B5EF4-FFF2-40B4-BE49-F238E27FC236}">
                  <a16:creationId xmlns:a16="http://schemas.microsoft.com/office/drawing/2014/main" id="{DCA1E8A4-A8E7-4883-B264-8CAD65F7D277}"/>
                </a:ext>
              </a:extLst>
            </p:cNvPr>
            <p:cNvSpPr/>
            <p:nvPr/>
          </p:nvSpPr>
          <p:spPr>
            <a:xfrm>
              <a:off x="4120700" y="4318968"/>
              <a:ext cx="451544" cy="199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M-n</a:t>
              </a:r>
            </a:p>
          </p:txBody>
        </p:sp>
        <p:cxnSp>
          <p:nvCxnSpPr>
            <p:cNvPr id="10" name="Connector: Elbow 9">
              <a:extLst>
                <a:ext uri="{FF2B5EF4-FFF2-40B4-BE49-F238E27FC236}">
                  <a16:creationId xmlns:a16="http://schemas.microsoft.com/office/drawing/2014/main" id="{9F76ACF9-D1E2-4551-A772-98F1D686B2F7}"/>
                </a:ext>
              </a:extLst>
            </p:cNvPr>
            <p:cNvCxnSpPr>
              <a:cxnSpLocks/>
              <a:endCxn id="6" idx="0"/>
            </p:cNvCxnSpPr>
            <p:nvPr/>
          </p:nvCxnSpPr>
          <p:spPr>
            <a:xfrm rot="5400000">
              <a:off x="1550081" y="3290179"/>
              <a:ext cx="233530" cy="182404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FA83ABF5-40E9-43F9-A540-912C2B34D57B}"/>
                </a:ext>
              </a:extLst>
            </p:cNvPr>
            <p:cNvCxnSpPr>
              <a:cxnSpLocks/>
              <a:endCxn id="9" idx="0"/>
            </p:cNvCxnSpPr>
            <p:nvPr/>
          </p:nvCxnSpPr>
          <p:spPr>
            <a:xfrm rot="16200000" flipH="1">
              <a:off x="3345905" y="3318400"/>
              <a:ext cx="233530" cy="176760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2CAD7ABB-2EEA-473F-B2CD-71276E581E61}"/>
                </a:ext>
              </a:extLst>
            </p:cNvPr>
            <p:cNvCxnSpPr>
              <a:cxnSpLocks/>
              <a:endCxn id="7" idx="0"/>
            </p:cNvCxnSpPr>
            <p:nvPr/>
          </p:nvCxnSpPr>
          <p:spPr>
            <a:xfrm rot="5400000">
              <a:off x="2025042" y="3799392"/>
              <a:ext cx="267780" cy="83987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or: Elbow 12">
              <a:extLst>
                <a:ext uri="{FF2B5EF4-FFF2-40B4-BE49-F238E27FC236}">
                  <a16:creationId xmlns:a16="http://schemas.microsoft.com/office/drawing/2014/main" id="{980FA8B9-9748-4823-AABD-A25404F7F57A}"/>
                </a:ext>
              </a:extLst>
            </p:cNvPr>
            <p:cNvCxnSpPr>
              <a:cxnSpLocks/>
              <a:endCxn id="8" idx="0"/>
            </p:cNvCxnSpPr>
            <p:nvPr/>
          </p:nvCxnSpPr>
          <p:spPr>
            <a:xfrm rot="16200000" flipH="1">
              <a:off x="2711293" y="3953013"/>
              <a:ext cx="267780" cy="53263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8AEEAC0-4D67-410A-B426-0F381B7DEEE0}"/>
                </a:ext>
              </a:extLst>
            </p:cNvPr>
            <p:cNvSpPr/>
            <p:nvPr/>
          </p:nvSpPr>
          <p:spPr>
            <a:xfrm>
              <a:off x="470988" y="4311555"/>
              <a:ext cx="4114800" cy="263263"/>
            </a:xfrm>
            <a:prstGeom prst="rect">
              <a:avLst/>
            </a:prstGeom>
            <a:solidFill>
              <a:schemeClr val="accent4">
                <a:lumMod val="60000"/>
                <a:lumOff val="40000"/>
                <a:alpha val="3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EA98880-E6D1-4E0E-BB26-CDF14B90968E}"/>
                </a:ext>
              </a:extLst>
            </p:cNvPr>
            <p:cNvPicPr>
              <a:picLocks noChangeAspect="1"/>
            </p:cNvPicPr>
            <p:nvPr/>
          </p:nvPicPr>
          <p:blipFill>
            <a:blip r:embed="rId3"/>
            <a:stretch>
              <a:fillRect/>
            </a:stretch>
          </p:blipFill>
          <p:spPr>
            <a:xfrm>
              <a:off x="1925163" y="3712748"/>
              <a:ext cx="1824046" cy="296823"/>
            </a:xfrm>
            <a:prstGeom prst="rect">
              <a:avLst/>
            </a:prstGeom>
          </p:spPr>
        </p:pic>
        <p:sp>
          <p:nvSpPr>
            <p:cNvPr id="16" name="TextBox 15">
              <a:extLst>
                <a:ext uri="{FF2B5EF4-FFF2-40B4-BE49-F238E27FC236}">
                  <a16:creationId xmlns:a16="http://schemas.microsoft.com/office/drawing/2014/main" id="{7D3F4D85-B3B3-459D-8F8B-617E4CCA3D43}"/>
                </a:ext>
              </a:extLst>
            </p:cNvPr>
            <p:cNvSpPr txBox="1"/>
            <p:nvPr/>
          </p:nvSpPr>
          <p:spPr>
            <a:xfrm>
              <a:off x="2176803" y="3754885"/>
              <a:ext cx="811388" cy="248198"/>
            </a:xfrm>
            <a:prstGeom prst="rect">
              <a:avLst/>
            </a:prstGeom>
            <a:noFill/>
          </p:spPr>
          <p:txBody>
            <a:bodyPr wrap="none" rtlCol="0">
              <a:spAutoFit/>
            </a:bodyPr>
            <a:lstStyle/>
            <a:p>
              <a:r>
                <a:rPr lang="en-US" sz="1200" dirty="0"/>
                <a:t>Test Record</a:t>
              </a:r>
            </a:p>
          </p:txBody>
        </p:sp>
        <p:sp>
          <p:nvSpPr>
            <p:cNvPr id="17" name="TextBox 16">
              <a:extLst>
                <a:ext uri="{FF2B5EF4-FFF2-40B4-BE49-F238E27FC236}">
                  <a16:creationId xmlns:a16="http://schemas.microsoft.com/office/drawing/2014/main" id="{3792D4D6-625B-473F-98B7-E7E8A6F7E624}"/>
                </a:ext>
              </a:extLst>
            </p:cNvPr>
            <p:cNvSpPr txBox="1"/>
            <p:nvPr/>
          </p:nvSpPr>
          <p:spPr>
            <a:xfrm>
              <a:off x="623540" y="4745285"/>
              <a:ext cx="246233" cy="275776"/>
            </a:xfrm>
            <a:prstGeom prst="rect">
              <a:avLst/>
            </a:prstGeom>
            <a:noFill/>
            <a:ln>
              <a:solidFill>
                <a:srgbClr val="000000"/>
              </a:solidFill>
            </a:ln>
          </p:spPr>
          <p:txBody>
            <a:bodyPr wrap="square" rtlCol="0">
              <a:spAutoFit/>
            </a:bodyPr>
            <a:lstStyle/>
            <a:p>
              <a:r>
                <a:rPr lang="en-US" sz="1400" dirty="0"/>
                <a:t>D</a:t>
              </a:r>
            </a:p>
          </p:txBody>
        </p:sp>
        <p:sp>
          <p:nvSpPr>
            <p:cNvPr id="18" name="TextBox 17">
              <a:extLst>
                <a:ext uri="{FF2B5EF4-FFF2-40B4-BE49-F238E27FC236}">
                  <a16:creationId xmlns:a16="http://schemas.microsoft.com/office/drawing/2014/main" id="{0D00B734-6956-48E2-8DED-5D15E7850445}"/>
                </a:ext>
              </a:extLst>
            </p:cNvPr>
            <p:cNvSpPr txBox="1"/>
            <p:nvPr/>
          </p:nvSpPr>
          <p:spPr>
            <a:xfrm>
              <a:off x="1615879" y="4765338"/>
              <a:ext cx="246233" cy="275776"/>
            </a:xfrm>
            <a:prstGeom prst="rect">
              <a:avLst/>
            </a:prstGeom>
            <a:noFill/>
            <a:ln>
              <a:solidFill>
                <a:srgbClr val="000000"/>
              </a:solidFill>
            </a:ln>
          </p:spPr>
          <p:txBody>
            <a:bodyPr wrap="square" rtlCol="0">
              <a:spAutoFit/>
            </a:bodyPr>
            <a:lstStyle/>
            <a:p>
              <a:r>
                <a:rPr lang="en-US" sz="1400" dirty="0"/>
                <a:t>N</a:t>
              </a:r>
            </a:p>
          </p:txBody>
        </p:sp>
        <p:sp>
          <p:nvSpPr>
            <p:cNvPr id="19" name="TextBox 18">
              <a:extLst>
                <a:ext uri="{FF2B5EF4-FFF2-40B4-BE49-F238E27FC236}">
                  <a16:creationId xmlns:a16="http://schemas.microsoft.com/office/drawing/2014/main" id="{E17C0586-E0FA-483B-AC65-ACA2438AD57E}"/>
                </a:ext>
              </a:extLst>
            </p:cNvPr>
            <p:cNvSpPr txBox="1"/>
            <p:nvPr/>
          </p:nvSpPr>
          <p:spPr>
            <a:xfrm>
              <a:off x="2940584" y="4745285"/>
              <a:ext cx="246233" cy="275776"/>
            </a:xfrm>
            <a:prstGeom prst="rect">
              <a:avLst/>
            </a:prstGeom>
            <a:noFill/>
            <a:ln>
              <a:solidFill>
                <a:srgbClr val="000000"/>
              </a:solidFill>
            </a:ln>
          </p:spPr>
          <p:txBody>
            <a:bodyPr wrap="square" rtlCol="0">
              <a:spAutoFit/>
            </a:bodyPr>
            <a:lstStyle/>
            <a:p>
              <a:r>
                <a:rPr lang="en-US" sz="1400" dirty="0"/>
                <a:t>N</a:t>
              </a:r>
            </a:p>
          </p:txBody>
        </p:sp>
        <p:sp>
          <p:nvSpPr>
            <p:cNvPr id="20" name="TextBox 19">
              <a:extLst>
                <a:ext uri="{FF2B5EF4-FFF2-40B4-BE49-F238E27FC236}">
                  <a16:creationId xmlns:a16="http://schemas.microsoft.com/office/drawing/2014/main" id="{D8E7D592-662E-44BD-9803-4D3DC66EB7F6}"/>
                </a:ext>
              </a:extLst>
            </p:cNvPr>
            <p:cNvSpPr txBox="1"/>
            <p:nvPr/>
          </p:nvSpPr>
          <p:spPr>
            <a:xfrm>
              <a:off x="4223355" y="4739542"/>
              <a:ext cx="246233" cy="275776"/>
            </a:xfrm>
            <a:prstGeom prst="rect">
              <a:avLst/>
            </a:prstGeom>
            <a:noFill/>
            <a:ln>
              <a:solidFill>
                <a:srgbClr val="000000"/>
              </a:solidFill>
            </a:ln>
          </p:spPr>
          <p:txBody>
            <a:bodyPr wrap="square" rtlCol="0">
              <a:spAutoFit/>
            </a:bodyPr>
            <a:lstStyle/>
            <a:p>
              <a:r>
                <a:rPr lang="en-US" sz="1400" dirty="0"/>
                <a:t>N</a:t>
              </a:r>
            </a:p>
          </p:txBody>
        </p:sp>
        <p:pic>
          <p:nvPicPr>
            <p:cNvPr id="21" name="Picture 2" descr="Image result for funnel">
              <a:extLst>
                <a:ext uri="{FF2B5EF4-FFF2-40B4-BE49-F238E27FC236}">
                  <a16:creationId xmlns:a16="http://schemas.microsoft.com/office/drawing/2014/main" id="{C03933E6-EBF7-4712-8B93-4A27CBF7A1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7822" y="5294439"/>
              <a:ext cx="749106" cy="88466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Elbow 21">
              <a:extLst>
                <a:ext uri="{FF2B5EF4-FFF2-40B4-BE49-F238E27FC236}">
                  <a16:creationId xmlns:a16="http://schemas.microsoft.com/office/drawing/2014/main" id="{42149F6E-12D6-4ACB-BBF1-F9D61B393E86}"/>
                </a:ext>
              </a:extLst>
            </p:cNvPr>
            <p:cNvCxnSpPr>
              <a:cxnSpLocks/>
              <a:stCxn id="20" idx="2"/>
            </p:cNvCxnSpPr>
            <p:nvPr/>
          </p:nvCxnSpPr>
          <p:spPr>
            <a:xfrm rot="5400000">
              <a:off x="3231060" y="4312645"/>
              <a:ext cx="412740" cy="1818084"/>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23638CAC-6B17-413F-8C2B-F1226D080D23}"/>
                </a:ext>
              </a:extLst>
            </p:cNvPr>
            <p:cNvCxnSpPr>
              <a:cxnSpLocks/>
            </p:cNvCxnSpPr>
            <p:nvPr/>
          </p:nvCxnSpPr>
          <p:spPr>
            <a:xfrm>
              <a:off x="754822" y="5021061"/>
              <a:ext cx="1421983" cy="406998"/>
            </a:xfrm>
            <a:prstGeom prst="bentConnector3">
              <a:avLst>
                <a:gd name="adj1" fmla="val -1256"/>
              </a:avLst>
            </a:prstGeom>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BD45D608-039E-490D-BD35-D9E90B3551F8}"/>
                </a:ext>
              </a:extLst>
            </p:cNvPr>
            <p:cNvCxnSpPr>
              <a:cxnSpLocks/>
              <a:stCxn id="18" idx="2"/>
            </p:cNvCxnSpPr>
            <p:nvPr/>
          </p:nvCxnSpPr>
          <p:spPr>
            <a:xfrm rot="16200000" flipH="1">
              <a:off x="1852213" y="4927895"/>
              <a:ext cx="386943" cy="61338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7D931E38-0F4A-4F6A-99EB-D98C0D3D54F6}"/>
                </a:ext>
              </a:extLst>
            </p:cNvPr>
            <p:cNvCxnSpPr>
              <a:cxnSpLocks/>
            </p:cNvCxnSpPr>
            <p:nvPr/>
          </p:nvCxnSpPr>
          <p:spPr>
            <a:xfrm rot="10800000" flipV="1">
              <a:off x="2365196" y="5039308"/>
              <a:ext cx="719917" cy="38875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4F5F7471-3B3C-48B0-B54F-168479C53822}"/>
                </a:ext>
              </a:extLst>
            </p:cNvPr>
            <p:cNvSpPr txBox="1"/>
            <p:nvPr/>
          </p:nvSpPr>
          <p:spPr>
            <a:xfrm>
              <a:off x="2176803" y="6173705"/>
              <a:ext cx="293485" cy="275776"/>
            </a:xfrm>
            <a:prstGeom prst="rect">
              <a:avLst/>
            </a:prstGeom>
            <a:noFill/>
            <a:ln>
              <a:solidFill>
                <a:srgbClr val="000000"/>
              </a:solidFill>
            </a:ln>
          </p:spPr>
          <p:txBody>
            <a:bodyPr wrap="square" rtlCol="0">
              <a:spAutoFit/>
            </a:bodyPr>
            <a:lstStyle/>
            <a:p>
              <a:r>
                <a:rPr lang="en-US" sz="1400" dirty="0"/>
                <a:t>N</a:t>
              </a:r>
            </a:p>
          </p:txBody>
        </p:sp>
        <p:sp>
          <p:nvSpPr>
            <p:cNvPr id="27" name="TextBox 26">
              <a:extLst>
                <a:ext uri="{FF2B5EF4-FFF2-40B4-BE49-F238E27FC236}">
                  <a16:creationId xmlns:a16="http://schemas.microsoft.com/office/drawing/2014/main" id="{C23FCA8C-64A6-4829-940A-640B7ED25477}"/>
                </a:ext>
              </a:extLst>
            </p:cNvPr>
            <p:cNvSpPr txBox="1"/>
            <p:nvPr/>
          </p:nvSpPr>
          <p:spPr>
            <a:xfrm>
              <a:off x="1616153" y="5779228"/>
              <a:ext cx="758383" cy="248198"/>
            </a:xfrm>
            <a:prstGeom prst="rect">
              <a:avLst/>
            </a:prstGeom>
            <a:noFill/>
          </p:spPr>
          <p:txBody>
            <a:bodyPr wrap="square" rtlCol="0">
              <a:spAutoFit/>
            </a:bodyPr>
            <a:lstStyle/>
            <a:p>
              <a:r>
                <a:rPr lang="en-US" sz="1200" dirty="0"/>
                <a:t>Voting</a:t>
              </a:r>
            </a:p>
          </p:txBody>
        </p:sp>
        <p:sp>
          <p:nvSpPr>
            <p:cNvPr id="28" name="TextBox 27">
              <a:extLst>
                <a:ext uri="{FF2B5EF4-FFF2-40B4-BE49-F238E27FC236}">
                  <a16:creationId xmlns:a16="http://schemas.microsoft.com/office/drawing/2014/main" id="{D7190438-C0E2-4004-A863-C570C0008465}"/>
                </a:ext>
              </a:extLst>
            </p:cNvPr>
            <p:cNvSpPr txBox="1"/>
            <p:nvPr/>
          </p:nvSpPr>
          <p:spPr>
            <a:xfrm>
              <a:off x="609600" y="3730823"/>
              <a:ext cx="898323" cy="307777"/>
            </a:xfrm>
            <a:prstGeom prst="rect">
              <a:avLst/>
            </a:prstGeom>
            <a:noFill/>
          </p:spPr>
          <p:txBody>
            <a:bodyPr wrap="square" rtlCol="0">
              <a:spAutoFit/>
            </a:bodyPr>
            <a:lstStyle/>
            <a:p>
              <a:r>
                <a:rPr lang="en-US" sz="1400" b="1" dirty="0"/>
                <a:t>Classify</a:t>
              </a:r>
              <a:r>
                <a:rPr lang="en-US" sz="1400" dirty="0">
                  <a:solidFill>
                    <a:schemeClr val="tx1">
                      <a:lumMod val="50000"/>
                      <a:lumOff val="50000"/>
                    </a:schemeClr>
                  </a:solidFill>
                </a:rPr>
                <a:t> </a:t>
              </a:r>
            </a:p>
          </p:txBody>
        </p:sp>
        <p:pic>
          <p:nvPicPr>
            <p:cNvPr id="29" name="Picture 4" descr="Image result for question mark">
              <a:extLst>
                <a:ext uri="{FF2B5EF4-FFF2-40B4-BE49-F238E27FC236}">
                  <a16:creationId xmlns:a16="http://schemas.microsoft.com/office/drawing/2014/main" id="{9047B4F4-BBF1-4E0F-B177-BD699A1920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5635" y="3741216"/>
              <a:ext cx="115667" cy="224133"/>
            </a:xfrm>
            <a:prstGeom prst="rect">
              <a:avLst/>
            </a:prstGeom>
            <a:solidFill>
              <a:schemeClr val="accent1">
                <a:lumMod val="40000"/>
                <a:lumOff val="60000"/>
              </a:schemeClr>
            </a:solidFill>
          </p:spPr>
        </p:pic>
        <p:sp>
          <p:nvSpPr>
            <p:cNvPr id="30" name="TextBox 29">
              <a:extLst>
                <a:ext uri="{FF2B5EF4-FFF2-40B4-BE49-F238E27FC236}">
                  <a16:creationId xmlns:a16="http://schemas.microsoft.com/office/drawing/2014/main" id="{DBFEE56C-0D9B-4419-A54E-F48DF2F629C0}"/>
                </a:ext>
              </a:extLst>
            </p:cNvPr>
            <p:cNvSpPr txBox="1"/>
            <p:nvPr/>
          </p:nvSpPr>
          <p:spPr>
            <a:xfrm>
              <a:off x="845908" y="6151224"/>
              <a:ext cx="811388" cy="248198"/>
            </a:xfrm>
            <a:prstGeom prst="rect">
              <a:avLst/>
            </a:prstGeom>
            <a:noFill/>
          </p:spPr>
          <p:txBody>
            <a:bodyPr wrap="none" rtlCol="0">
              <a:spAutoFit/>
            </a:bodyPr>
            <a:lstStyle/>
            <a:p>
              <a:r>
                <a:rPr lang="en-US" sz="1200" dirty="0"/>
                <a:t>Test Record</a:t>
              </a:r>
            </a:p>
          </p:txBody>
        </p:sp>
        <p:pic>
          <p:nvPicPr>
            <p:cNvPr id="32" name="Picture 31">
              <a:extLst>
                <a:ext uri="{FF2B5EF4-FFF2-40B4-BE49-F238E27FC236}">
                  <a16:creationId xmlns:a16="http://schemas.microsoft.com/office/drawing/2014/main" id="{B4627D92-018F-4E15-9D55-C8B4FE73E55F}"/>
                </a:ext>
              </a:extLst>
            </p:cNvPr>
            <p:cNvPicPr>
              <a:picLocks noChangeAspect="1"/>
            </p:cNvPicPr>
            <p:nvPr/>
          </p:nvPicPr>
          <p:blipFill>
            <a:blip r:embed="rId3"/>
            <a:stretch>
              <a:fillRect/>
            </a:stretch>
          </p:blipFill>
          <p:spPr>
            <a:xfrm>
              <a:off x="4972702" y="6180177"/>
              <a:ext cx="2078223" cy="296823"/>
            </a:xfrm>
            <a:prstGeom prst="rect">
              <a:avLst/>
            </a:prstGeom>
          </p:spPr>
        </p:pic>
        <p:sp>
          <p:nvSpPr>
            <p:cNvPr id="33" name="Rectangle 32">
              <a:extLst>
                <a:ext uri="{FF2B5EF4-FFF2-40B4-BE49-F238E27FC236}">
                  <a16:creationId xmlns:a16="http://schemas.microsoft.com/office/drawing/2014/main" id="{FCE0513E-055D-4C7D-B176-2B906B25B518}"/>
                </a:ext>
              </a:extLst>
            </p:cNvPr>
            <p:cNvSpPr/>
            <p:nvPr/>
          </p:nvSpPr>
          <p:spPr>
            <a:xfrm>
              <a:off x="4853048" y="4312375"/>
              <a:ext cx="451544" cy="199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M-1</a:t>
              </a:r>
            </a:p>
          </p:txBody>
        </p:sp>
        <p:sp>
          <p:nvSpPr>
            <p:cNvPr id="34" name="Rectangle 33">
              <a:extLst>
                <a:ext uri="{FF2B5EF4-FFF2-40B4-BE49-F238E27FC236}">
                  <a16:creationId xmlns:a16="http://schemas.microsoft.com/office/drawing/2014/main" id="{DA7B891A-BCBA-4E23-82DD-6EBDF53ADF49}"/>
                </a:ext>
              </a:extLst>
            </p:cNvPr>
            <p:cNvSpPr/>
            <p:nvPr/>
          </p:nvSpPr>
          <p:spPr>
            <a:xfrm>
              <a:off x="5837222" y="4346625"/>
              <a:ext cx="451544" cy="199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M-2</a:t>
              </a:r>
            </a:p>
          </p:txBody>
        </p:sp>
        <p:sp>
          <p:nvSpPr>
            <p:cNvPr id="35" name="Rectangle 34">
              <a:extLst>
                <a:ext uri="{FF2B5EF4-FFF2-40B4-BE49-F238E27FC236}">
                  <a16:creationId xmlns:a16="http://schemas.microsoft.com/office/drawing/2014/main" id="{EE031312-F7DD-4788-9488-F82E4A9BB4B7}"/>
                </a:ext>
              </a:extLst>
            </p:cNvPr>
            <p:cNvSpPr/>
            <p:nvPr/>
          </p:nvSpPr>
          <p:spPr>
            <a:xfrm>
              <a:off x="7209725" y="4346625"/>
              <a:ext cx="451544" cy="199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M-3</a:t>
              </a:r>
            </a:p>
          </p:txBody>
        </p:sp>
        <p:sp>
          <p:nvSpPr>
            <p:cNvPr id="36" name="Rectangle 35">
              <a:extLst>
                <a:ext uri="{FF2B5EF4-FFF2-40B4-BE49-F238E27FC236}">
                  <a16:creationId xmlns:a16="http://schemas.microsoft.com/office/drawing/2014/main" id="{08B6259C-4164-4D35-B93C-5E199C3F6804}"/>
                </a:ext>
              </a:extLst>
            </p:cNvPr>
            <p:cNvSpPr/>
            <p:nvPr/>
          </p:nvSpPr>
          <p:spPr>
            <a:xfrm>
              <a:off x="8444698" y="4312375"/>
              <a:ext cx="451544" cy="199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M-n</a:t>
              </a:r>
            </a:p>
          </p:txBody>
        </p:sp>
        <p:cxnSp>
          <p:nvCxnSpPr>
            <p:cNvPr id="37" name="Connector: Elbow 36">
              <a:extLst>
                <a:ext uri="{FF2B5EF4-FFF2-40B4-BE49-F238E27FC236}">
                  <a16:creationId xmlns:a16="http://schemas.microsoft.com/office/drawing/2014/main" id="{C5CE7804-374A-46DA-9B91-C6C8280CEAA2}"/>
                </a:ext>
              </a:extLst>
            </p:cNvPr>
            <p:cNvCxnSpPr>
              <a:cxnSpLocks/>
              <a:endCxn id="33" idx="0"/>
            </p:cNvCxnSpPr>
            <p:nvPr/>
          </p:nvCxnSpPr>
          <p:spPr>
            <a:xfrm rot="5400000">
              <a:off x="5874079" y="3283586"/>
              <a:ext cx="233530" cy="182404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324D2C8C-E4E7-42EB-A365-FD9BBE9C4878}"/>
                </a:ext>
              </a:extLst>
            </p:cNvPr>
            <p:cNvCxnSpPr>
              <a:cxnSpLocks/>
              <a:endCxn id="36" idx="0"/>
            </p:cNvCxnSpPr>
            <p:nvPr/>
          </p:nvCxnSpPr>
          <p:spPr>
            <a:xfrm rot="16200000" flipH="1">
              <a:off x="7669903" y="3311807"/>
              <a:ext cx="233530" cy="176760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Connector: Elbow 38">
              <a:extLst>
                <a:ext uri="{FF2B5EF4-FFF2-40B4-BE49-F238E27FC236}">
                  <a16:creationId xmlns:a16="http://schemas.microsoft.com/office/drawing/2014/main" id="{93452647-1B12-4609-B8A4-D7EE482BD4FC}"/>
                </a:ext>
              </a:extLst>
            </p:cNvPr>
            <p:cNvCxnSpPr>
              <a:cxnSpLocks/>
              <a:endCxn id="34" idx="0"/>
            </p:cNvCxnSpPr>
            <p:nvPr/>
          </p:nvCxnSpPr>
          <p:spPr>
            <a:xfrm rot="5400000">
              <a:off x="6349040" y="3792799"/>
              <a:ext cx="267780" cy="83987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ctor: Elbow 39">
              <a:extLst>
                <a:ext uri="{FF2B5EF4-FFF2-40B4-BE49-F238E27FC236}">
                  <a16:creationId xmlns:a16="http://schemas.microsoft.com/office/drawing/2014/main" id="{A3959A69-295C-437A-8555-962A1A189D51}"/>
                </a:ext>
              </a:extLst>
            </p:cNvPr>
            <p:cNvCxnSpPr>
              <a:cxnSpLocks/>
              <a:endCxn id="35" idx="0"/>
            </p:cNvCxnSpPr>
            <p:nvPr/>
          </p:nvCxnSpPr>
          <p:spPr>
            <a:xfrm rot="16200000" flipH="1">
              <a:off x="7035291" y="3946420"/>
              <a:ext cx="267780" cy="53263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28ACE45B-3CC5-4899-8C9A-C255032C0814}"/>
                </a:ext>
              </a:extLst>
            </p:cNvPr>
            <p:cNvSpPr/>
            <p:nvPr/>
          </p:nvSpPr>
          <p:spPr>
            <a:xfrm>
              <a:off x="4794986" y="4304962"/>
              <a:ext cx="4114800" cy="263263"/>
            </a:xfrm>
            <a:prstGeom prst="rect">
              <a:avLst/>
            </a:prstGeom>
            <a:solidFill>
              <a:schemeClr val="accent4">
                <a:lumMod val="60000"/>
                <a:lumOff val="40000"/>
                <a:alpha val="3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D91528C-FB94-4674-9E02-CAF31FF3D324}"/>
                </a:ext>
              </a:extLst>
            </p:cNvPr>
            <p:cNvPicPr>
              <a:picLocks noChangeAspect="1"/>
            </p:cNvPicPr>
            <p:nvPr/>
          </p:nvPicPr>
          <p:blipFill>
            <a:blip r:embed="rId3"/>
            <a:stretch>
              <a:fillRect/>
            </a:stretch>
          </p:blipFill>
          <p:spPr>
            <a:xfrm>
              <a:off x="6249161" y="3706155"/>
              <a:ext cx="1824046" cy="296823"/>
            </a:xfrm>
            <a:prstGeom prst="rect">
              <a:avLst/>
            </a:prstGeom>
          </p:spPr>
        </p:pic>
        <p:sp>
          <p:nvSpPr>
            <p:cNvPr id="43" name="TextBox 42">
              <a:extLst>
                <a:ext uri="{FF2B5EF4-FFF2-40B4-BE49-F238E27FC236}">
                  <a16:creationId xmlns:a16="http://schemas.microsoft.com/office/drawing/2014/main" id="{8221D36E-0DAD-49BE-B076-E3A80972B784}"/>
                </a:ext>
              </a:extLst>
            </p:cNvPr>
            <p:cNvSpPr txBox="1"/>
            <p:nvPr/>
          </p:nvSpPr>
          <p:spPr>
            <a:xfrm>
              <a:off x="6500801" y="3748292"/>
              <a:ext cx="811388" cy="248198"/>
            </a:xfrm>
            <a:prstGeom prst="rect">
              <a:avLst/>
            </a:prstGeom>
            <a:noFill/>
          </p:spPr>
          <p:txBody>
            <a:bodyPr wrap="none" rtlCol="0">
              <a:spAutoFit/>
            </a:bodyPr>
            <a:lstStyle/>
            <a:p>
              <a:r>
                <a:rPr lang="en-US" sz="1200" dirty="0"/>
                <a:t>Test Record</a:t>
              </a:r>
            </a:p>
          </p:txBody>
        </p:sp>
        <p:sp>
          <p:nvSpPr>
            <p:cNvPr id="44" name="TextBox 43">
              <a:extLst>
                <a:ext uri="{FF2B5EF4-FFF2-40B4-BE49-F238E27FC236}">
                  <a16:creationId xmlns:a16="http://schemas.microsoft.com/office/drawing/2014/main" id="{2FB1B0F2-9136-4CDE-8929-4DC8A7449A62}"/>
                </a:ext>
              </a:extLst>
            </p:cNvPr>
            <p:cNvSpPr txBox="1"/>
            <p:nvPr/>
          </p:nvSpPr>
          <p:spPr>
            <a:xfrm>
              <a:off x="4947538" y="4738692"/>
              <a:ext cx="435472" cy="307777"/>
            </a:xfrm>
            <a:prstGeom prst="rect">
              <a:avLst/>
            </a:prstGeom>
            <a:noFill/>
            <a:ln>
              <a:solidFill>
                <a:srgbClr val="000000"/>
              </a:solidFill>
            </a:ln>
          </p:spPr>
          <p:txBody>
            <a:bodyPr wrap="square" rtlCol="0">
              <a:spAutoFit/>
            </a:bodyPr>
            <a:lstStyle/>
            <a:p>
              <a:r>
                <a:rPr lang="en-US" sz="1400" dirty="0"/>
                <a:t>20</a:t>
              </a:r>
            </a:p>
          </p:txBody>
        </p:sp>
        <p:sp>
          <p:nvSpPr>
            <p:cNvPr id="45" name="TextBox 44">
              <a:extLst>
                <a:ext uri="{FF2B5EF4-FFF2-40B4-BE49-F238E27FC236}">
                  <a16:creationId xmlns:a16="http://schemas.microsoft.com/office/drawing/2014/main" id="{4A12FB00-684A-4A2E-902F-0AE76533D11F}"/>
                </a:ext>
              </a:extLst>
            </p:cNvPr>
            <p:cNvSpPr txBox="1"/>
            <p:nvPr/>
          </p:nvSpPr>
          <p:spPr>
            <a:xfrm>
              <a:off x="5939877" y="4758745"/>
              <a:ext cx="391131" cy="307777"/>
            </a:xfrm>
            <a:prstGeom prst="rect">
              <a:avLst/>
            </a:prstGeom>
            <a:noFill/>
            <a:ln>
              <a:solidFill>
                <a:srgbClr val="000000"/>
              </a:solidFill>
            </a:ln>
          </p:spPr>
          <p:txBody>
            <a:bodyPr wrap="square" rtlCol="0">
              <a:spAutoFit/>
            </a:bodyPr>
            <a:lstStyle/>
            <a:p>
              <a:r>
                <a:rPr lang="en-US" sz="1400" dirty="0"/>
                <a:t>15</a:t>
              </a:r>
            </a:p>
          </p:txBody>
        </p:sp>
        <p:sp>
          <p:nvSpPr>
            <p:cNvPr id="46" name="TextBox 45">
              <a:extLst>
                <a:ext uri="{FF2B5EF4-FFF2-40B4-BE49-F238E27FC236}">
                  <a16:creationId xmlns:a16="http://schemas.microsoft.com/office/drawing/2014/main" id="{13881FD4-A523-47A9-BFDF-536FF7BF97A5}"/>
                </a:ext>
              </a:extLst>
            </p:cNvPr>
            <p:cNvSpPr txBox="1"/>
            <p:nvPr/>
          </p:nvSpPr>
          <p:spPr>
            <a:xfrm>
              <a:off x="7264582" y="4726500"/>
              <a:ext cx="496112" cy="307777"/>
            </a:xfrm>
            <a:prstGeom prst="rect">
              <a:avLst/>
            </a:prstGeom>
            <a:noFill/>
            <a:ln>
              <a:solidFill>
                <a:srgbClr val="000000"/>
              </a:solidFill>
            </a:ln>
          </p:spPr>
          <p:txBody>
            <a:bodyPr wrap="square" rtlCol="0">
              <a:spAutoFit/>
            </a:bodyPr>
            <a:lstStyle/>
            <a:p>
              <a:r>
                <a:rPr lang="en-US" sz="1400" dirty="0"/>
                <a:t>17</a:t>
              </a:r>
            </a:p>
          </p:txBody>
        </p:sp>
        <p:sp>
          <p:nvSpPr>
            <p:cNvPr id="47" name="TextBox 46">
              <a:extLst>
                <a:ext uri="{FF2B5EF4-FFF2-40B4-BE49-F238E27FC236}">
                  <a16:creationId xmlns:a16="http://schemas.microsoft.com/office/drawing/2014/main" id="{E60B755E-3077-43EF-B805-19779ED66B4F}"/>
                </a:ext>
              </a:extLst>
            </p:cNvPr>
            <p:cNvSpPr txBox="1"/>
            <p:nvPr/>
          </p:nvSpPr>
          <p:spPr>
            <a:xfrm>
              <a:off x="8424237" y="4732949"/>
              <a:ext cx="390579" cy="307777"/>
            </a:xfrm>
            <a:prstGeom prst="rect">
              <a:avLst/>
            </a:prstGeom>
            <a:noFill/>
            <a:ln>
              <a:solidFill>
                <a:srgbClr val="000000"/>
              </a:solidFill>
            </a:ln>
          </p:spPr>
          <p:txBody>
            <a:bodyPr wrap="square" rtlCol="0">
              <a:spAutoFit/>
            </a:bodyPr>
            <a:lstStyle/>
            <a:p>
              <a:r>
                <a:rPr lang="en-US" sz="1400" dirty="0"/>
                <a:t>22</a:t>
              </a:r>
            </a:p>
          </p:txBody>
        </p:sp>
        <p:pic>
          <p:nvPicPr>
            <p:cNvPr id="48" name="Picture 2" descr="Image result for funnel">
              <a:extLst>
                <a:ext uri="{FF2B5EF4-FFF2-40B4-BE49-F238E27FC236}">
                  <a16:creationId xmlns:a16="http://schemas.microsoft.com/office/drawing/2014/main" id="{FDAAD9B9-C38A-41A5-B813-9053DBF02B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1820" y="5287846"/>
              <a:ext cx="749106" cy="88466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or: Elbow 48">
              <a:extLst>
                <a:ext uri="{FF2B5EF4-FFF2-40B4-BE49-F238E27FC236}">
                  <a16:creationId xmlns:a16="http://schemas.microsoft.com/office/drawing/2014/main" id="{B5FB9745-8B6C-4B0F-AA48-A30221C6F4F6}"/>
                </a:ext>
              </a:extLst>
            </p:cNvPr>
            <p:cNvCxnSpPr>
              <a:cxnSpLocks/>
              <a:stCxn id="47" idx="2"/>
            </p:cNvCxnSpPr>
            <p:nvPr/>
          </p:nvCxnSpPr>
          <p:spPr>
            <a:xfrm rot="5400000">
              <a:off x="7545591" y="4347526"/>
              <a:ext cx="380736" cy="176713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id="{0ECBB94C-43A5-4703-9383-4C7EC04CAC9D}"/>
                </a:ext>
              </a:extLst>
            </p:cNvPr>
            <p:cNvCxnSpPr>
              <a:cxnSpLocks/>
              <a:stCxn id="44" idx="2"/>
            </p:cNvCxnSpPr>
            <p:nvPr/>
          </p:nvCxnSpPr>
          <p:spPr>
            <a:xfrm rot="16200000" flipH="1">
              <a:off x="5639444" y="4572298"/>
              <a:ext cx="387188" cy="133552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811DA4ED-C84A-4F84-A511-ABA458C87613}"/>
                </a:ext>
              </a:extLst>
            </p:cNvPr>
            <p:cNvCxnSpPr>
              <a:cxnSpLocks/>
              <a:stCxn id="45" idx="2"/>
            </p:cNvCxnSpPr>
            <p:nvPr/>
          </p:nvCxnSpPr>
          <p:spPr>
            <a:xfrm rot="16200000" flipH="1">
              <a:off x="6228439" y="4973525"/>
              <a:ext cx="354938" cy="540931"/>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52" name="Connector: Elbow 51">
              <a:extLst>
                <a:ext uri="{FF2B5EF4-FFF2-40B4-BE49-F238E27FC236}">
                  <a16:creationId xmlns:a16="http://schemas.microsoft.com/office/drawing/2014/main" id="{BE981C35-69EA-4B1D-877C-E967CB6C8BC7}"/>
                </a:ext>
              </a:extLst>
            </p:cNvPr>
            <p:cNvCxnSpPr>
              <a:cxnSpLocks/>
              <a:stCxn id="46" idx="1"/>
            </p:cNvCxnSpPr>
            <p:nvPr/>
          </p:nvCxnSpPr>
          <p:spPr>
            <a:xfrm rot="10800000" flipV="1">
              <a:off x="6689198" y="4880389"/>
              <a:ext cx="575385" cy="541076"/>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0178E0C2-6AD1-4605-AB0B-BAC72C192A53}"/>
                </a:ext>
              </a:extLst>
            </p:cNvPr>
            <p:cNvSpPr txBox="1"/>
            <p:nvPr/>
          </p:nvSpPr>
          <p:spPr>
            <a:xfrm>
              <a:off x="6500801" y="6167112"/>
              <a:ext cx="550125" cy="307777"/>
            </a:xfrm>
            <a:prstGeom prst="rect">
              <a:avLst/>
            </a:prstGeom>
            <a:noFill/>
            <a:ln>
              <a:solidFill>
                <a:srgbClr val="000000"/>
              </a:solidFill>
            </a:ln>
          </p:spPr>
          <p:txBody>
            <a:bodyPr wrap="square" rtlCol="0">
              <a:spAutoFit/>
            </a:bodyPr>
            <a:lstStyle/>
            <a:p>
              <a:r>
                <a:rPr lang="en-US" sz="1400" dirty="0"/>
                <a:t>18.5</a:t>
              </a:r>
            </a:p>
          </p:txBody>
        </p:sp>
        <p:sp>
          <p:nvSpPr>
            <p:cNvPr id="54" name="TextBox 53">
              <a:extLst>
                <a:ext uri="{FF2B5EF4-FFF2-40B4-BE49-F238E27FC236}">
                  <a16:creationId xmlns:a16="http://schemas.microsoft.com/office/drawing/2014/main" id="{760866A6-7AFD-4634-AD8D-010FA2D0C23F}"/>
                </a:ext>
              </a:extLst>
            </p:cNvPr>
            <p:cNvSpPr txBox="1"/>
            <p:nvPr/>
          </p:nvSpPr>
          <p:spPr>
            <a:xfrm>
              <a:off x="5940151" y="5772635"/>
              <a:ext cx="758383" cy="276999"/>
            </a:xfrm>
            <a:prstGeom prst="rect">
              <a:avLst/>
            </a:prstGeom>
            <a:noFill/>
          </p:spPr>
          <p:txBody>
            <a:bodyPr wrap="square" rtlCol="0">
              <a:spAutoFit/>
            </a:bodyPr>
            <a:lstStyle/>
            <a:p>
              <a:r>
                <a:rPr lang="en-US" sz="1200" dirty="0"/>
                <a:t>Average</a:t>
              </a:r>
            </a:p>
          </p:txBody>
        </p:sp>
        <p:sp>
          <p:nvSpPr>
            <p:cNvPr id="55" name="TextBox 54">
              <a:extLst>
                <a:ext uri="{FF2B5EF4-FFF2-40B4-BE49-F238E27FC236}">
                  <a16:creationId xmlns:a16="http://schemas.microsoft.com/office/drawing/2014/main" id="{D2AECC68-E611-4D5C-A791-CD81645EFAD3}"/>
                </a:ext>
              </a:extLst>
            </p:cNvPr>
            <p:cNvSpPr txBox="1"/>
            <p:nvPr/>
          </p:nvSpPr>
          <p:spPr>
            <a:xfrm>
              <a:off x="4953000" y="3651007"/>
              <a:ext cx="1364781" cy="307777"/>
            </a:xfrm>
            <a:prstGeom prst="rect">
              <a:avLst/>
            </a:prstGeom>
            <a:noFill/>
          </p:spPr>
          <p:txBody>
            <a:bodyPr wrap="square" rtlCol="0">
              <a:spAutoFit/>
            </a:bodyPr>
            <a:lstStyle/>
            <a:p>
              <a:r>
                <a:rPr lang="en-US" sz="1400" b="1" dirty="0"/>
                <a:t>Regression</a:t>
              </a:r>
              <a:endParaRPr lang="en-US" sz="1400" b="1" dirty="0">
                <a:solidFill>
                  <a:schemeClr val="tx1">
                    <a:lumMod val="50000"/>
                    <a:lumOff val="50000"/>
                  </a:schemeClr>
                </a:solidFill>
              </a:endParaRPr>
            </a:p>
          </p:txBody>
        </p:sp>
        <p:pic>
          <p:nvPicPr>
            <p:cNvPr id="56" name="Picture 4" descr="Image result for question mark">
              <a:extLst>
                <a:ext uri="{FF2B5EF4-FFF2-40B4-BE49-F238E27FC236}">
                  <a16:creationId xmlns:a16="http://schemas.microsoft.com/office/drawing/2014/main" id="{F3EC944B-DAE9-4BA6-A852-1A5D6AC155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9633" y="3734623"/>
              <a:ext cx="115667" cy="224133"/>
            </a:xfrm>
            <a:prstGeom prst="rect">
              <a:avLst/>
            </a:prstGeom>
            <a:solidFill>
              <a:schemeClr val="accent1">
                <a:lumMod val="40000"/>
                <a:lumOff val="60000"/>
              </a:schemeClr>
            </a:solidFill>
          </p:spPr>
        </p:pic>
        <p:sp>
          <p:nvSpPr>
            <p:cNvPr id="57" name="TextBox 56">
              <a:extLst>
                <a:ext uri="{FF2B5EF4-FFF2-40B4-BE49-F238E27FC236}">
                  <a16:creationId xmlns:a16="http://schemas.microsoft.com/office/drawing/2014/main" id="{E0C8E058-D3D5-4E82-9A31-21AFDBB0A43A}"/>
                </a:ext>
              </a:extLst>
            </p:cNvPr>
            <p:cNvSpPr txBox="1"/>
            <p:nvPr/>
          </p:nvSpPr>
          <p:spPr>
            <a:xfrm>
              <a:off x="5169906" y="6144631"/>
              <a:ext cx="811388" cy="248198"/>
            </a:xfrm>
            <a:prstGeom prst="rect">
              <a:avLst/>
            </a:prstGeom>
            <a:noFill/>
          </p:spPr>
          <p:txBody>
            <a:bodyPr wrap="none" rtlCol="0">
              <a:spAutoFit/>
            </a:bodyPr>
            <a:lstStyle/>
            <a:p>
              <a:r>
                <a:rPr lang="en-US" sz="1200" dirty="0"/>
                <a:t>Test Record</a:t>
              </a:r>
            </a:p>
          </p:txBody>
        </p:sp>
      </p:grpSp>
      <p:cxnSp>
        <p:nvCxnSpPr>
          <p:cNvPr id="63" name="Straight Connector 62">
            <a:extLst>
              <a:ext uri="{FF2B5EF4-FFF2-40B4-BE49-F238E27FC236}">
                <a16:creationId xmlns:a16="http://schemas.microsoft.com/office/drawing/2014/main" id="{A86C335A-7FFC-47B4-BD63-8CA1620F04E0}"/>
              </a:ext>
            </a:extLst>
          </p:cNvPr>
          <p:cNvCxnSpPr/>
          <p:nvPr/>
        </p:nvCxnSpPr>
        <p:spPr>
          <a:xfrm>
            <a:off x="4696968" y="3429000"/>
            <a:ext cx="0" cy="3429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1525568"/>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5607689"/>
          </a:xfrm>
        </p:spPr>
        <p:txBody>
          <a:bodyPr wrap="square">
            <a:spAutoFit/>
          </a:bodyPr>
          <a:lstStyle/>
          <a:p>
            <a:pPr marL="342900" indent="-342900">
              <a:buNone/>
            </a:pPr>
            <a:r>
              <a:rPr lang="en-US" altLang="en-US" sz="1800" b="1" u="sng" dirty="0">
                <a:latin typeface="Arial" charset="0"/>
              </a:rPr>
              <a:t>Ensemble Methods (Bagging) </a:t>
            </a:r>
            <a:r>
              <a:rPr lang="en-US" altLang="en-US" sz="1800" dirty="0">
                <a:latin typeface="Arial" charset="0"/>
              </a:rPr>
              <a:t>– Why ensemble performs better than individual models in classification?</a:t>
            </a:r>
            <a:endParaRPr lang="en-IN" sz="1600" dirty="0"/>
          </a:p>
          <a:p>
            <a:pPr marL="342900" indent="-342900">
              <a:buFont typeface="+mj-lt"/>
              <a:buAutoNum type="arabicPeriod"/>
            </a:pPr>
            <a:endParaRPr lang="en-US" sz="1600" dirty="0"/>
          </a:p>
          <a:p>
            <a:pPr marL="342900" indent="-342900">
              <a:buFont typeface="+mj-lt"/>
              <a:buAutoNum type="arabicPeriod"/>
            </a:pPr>
            <a:r>
              <a:rPr lang="en-US" sz="1600" dirty="0"/>
              <a:t>For an ensemble to do incorrect classification, the majority of the models should do incorrect classification. </a:t>
            </a:r>
          </a:p>
          <a:p>
            <a:pPr marL="342900" indent="-342900">
              <a:buFont typeface="+mj-lt"/>
              <a:buAutoNum type="arabicPeriod"/>
            </a:pPr>
            <a:r>
              <a:rPr lang="en-US" sz="1600" dirty="0"/>
              <a:t>Let the number of models in an ensemble be </a:t>
            </a:r>
            <a:r>
              <a:rPr lang="en-US" sz="1600" b="1" dirty="0"/>
              <a:t>n</a:t>
            </a:r>
            <a:r>
              <a:rPr lang="en-US" sz="1600" dirty="0"/>
              <a:t>, let each model error rate be </a:t>
            </a:r>
            <a:r>
              <a:rPr lang="en-US" sz="1600" b="1" dirty="0"/>
              <a:t>e = .25</a:t>
            </a:r>
          </a:p>
          <a:p>
            <a:pPr marL="342900" indent="-342900">
              <a:buFont typeface="+mj-lt"/>
              <a:buAutoNum type="arabicPeriod"/>
            </a:pPr>
            <a:r>
              <a:rPr lang="en-US" sz="1600" dirty="0"/>
              <a:t>Assume the model errors to be independent (we know this is not true in reality)</a:t>
            </a:r>
          </a:p>
          <a:p>
            <a:pPr marL="342900" indent="-342900">
              <a:buFont typeface="+mj-lt"/>
              <a:buAutoNum type="arabicPeriod"/>
            </a:pPr>
            <a:r>
              <a:rPr lang="en-US" sz="1600" dirty="0"/>
              <a:t>For the ensemble to make mistakes, majority should make mistake. Let </a:t>
            </a:r>
            <a:r>
              <a:rPr lang="en-US" sz="1600" b="1" dirty="0"/>
              <a:t>k </a:t>
            </a:r>
            <a:r>
              <a:rPr lang="en-US" sz="1600" dirty="0"/>
              <a:t>represent simple majority number (For e.g. if we have n = 11 models, simple majority </a:t>
            </a:r>
            <a:r>
              <a:rPr lang="en-US" sz="1600" b="1" dirty="0"/>
              <a:t>k</a:t>
            </a:r>
            <a:r>
              <a:rPr lang="en-US" sz="1600" dirty="0"/>
              <a:t> is 6)</a:t>
            </a:r>
          </a:p>
          <a:p>
            <a:pPr marL="342900" indent="-342900">
              <a:buFont typeface="+mj-lt"/>
              <a:buAutoNum type="arabicPeriod"/>
            </a:pPr>
            <a:r>
              <a:rPr lang="en-US" sz="1600" dirty="0"/>
              <a:t>Probability of ensemble making mistake =  P( y &gt;= </a:t>
            </a:r>
            <a:r>
              <a:rPr lang="en-US" sz="1600" b="1" dirty="0"/>
              <a:t>k</a:t>
            </a:r>
            <a:r>
              <a:rPr lang="en-US" sz="1600" dirty="0"/>
              <a:t> ) </a:t>
            </a:r>
            <a:r>
              <a:rPr lang="en-US" sz="1600" dirty="0" err="1"/>
              <a:t>i.e</a:t>
            </a:r>
            <a:r>
              <a:rPr lang="en-US" sz="1600" dirty="0"/>
              <a:t> . At least y models make mistake</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The ensemble error rate is 0.034 which is much lower than individual model error rate of .25</a:t>
            </a:r>
          </a:p>
          <a:p>
            <a:pPr marL="0" indent="0">
              <a:buNone/>
            </a:pPr>
            <a:endParaRPr lang="en-US" sz="18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568D6243-5F2A-4F7F-B403-510F2E1BA5AE}"/>
              </a:ext>
            </a:extLst>
          </p:cNvPr>
          <p:cNvPicPr>
            <a:picLocks noChangeAspect="1"/>
          </p:cNvPicPr>
          <p:nvPr/>
        </p:nvPicPr>
        <p:blipFill>
          <a:blip r:embed="rId3"/>
          <a:stretch>
            <a:fillRect/>
          </a:stretch>
        </p:blipFill>
        <p:spPr>
          <a:xfrm>
            <a:off x="307975" y="4297639"/>
            <a:ext cx="6324600" cy="1309008"/>
          </a:xfrm>
          <a:prstGeom prst="rect">
            <a:avLst/>
          </a:prstGeom>
        </p:spPr>
      </p:pic>
      <p:sp>
        <p:nvSpPr>
          <p:cNvPr id="4" name="TextBox 3">
            <a:extLst>
              <a:ext uri="{FF2B5EF4-FFF2-40B4-BE49-F238E27FC236}">
                <a16:creationId xmlns:a16="http://schemas.microsoft.com/office/drawing/2014/main" id="{A8E77426-63DF-42C7-AEFF-C91EC986F687}"/>
              </a:ext>
            </a:extLst>
          </p:cNvPr>
          <p:cNvSpPr txBox="1"/>
          <p:nvPr/>
        </p:nvSpPr>
        <p:spPr>
          <a:xfrm>
            <a:off x="3936996" y="5115580"/>
            <a:ext cx="1320804" cy="523220"/>
          </a:xfrm>
          <a:prstGeom prst="rect">
            <a:avLst/>
          </a:prstGeom>
          <a:noFill/>
        </p:spPr>
        <p:txBody>
          <a:bodyPr wrap="square" rtlCol="0">
            <a:spAutoFit/>
          </a:bodyPr>
          <a:lstStyle/>
          <a:p>
            <a:r>
              <a:rPr lang="en-US" sz="1400" dirty="0"/>
              <a:t>Binomial coefficient</a:t>
            </a:r>
          </a:p>
        </p:txBody>
      </p:sp>
    </p:spTree>
    <p:extLst>
      <p:ext uri="{BB962C8B-B14F-4D97-AF65-F5344CB8AC3E}">
        <p14:creationId xmlns:p14="http://schemas.microsoft.com/office/powerpoint/2010/main" val="36465829"/>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C480BC2A-800A-4FAF-8001-9E729C4BCABF}"/>
              </a:ext>
            </a:extLst>
          </p:cNvPr>
          <p:cNvGrpSpPr/>
          <p:nvPr/>
        </p:nvGrpSpPr>
        <p:grpSpPr>
          <a:xfrm>
            <a:off x="623961" y="3173849"/>
            <a:ext cx="1676400" cy="1295400"/>
            <a:chOff x="990600" y="1447800"/>
            <a:chExt cx="4159956" cy="2249313"/>
          </a:xfrm>
        </p:grpSpPr>
        <p:sp>
          <p:nvSpPr>
            <p:cNvPr id="4" name="Oval 3">
              <a:extLst>
                <a:ext uri="{FF2B5EF4-FFF2-40B4-BE49-F238E27FC236}">
                  <a16:creationId xmlns:a16="http://schemas.microsoft.com/office/drawing/2014/main" id="{0341DBDD-2748-4438-9E36-871B93547934}"/>
                </a:ext>
              </a:extLst>
            </p:cNvPr>
            <p:cNvSpPr/>
            <p:nvPr/>
          </p:nvSpPr>
          <p:spPr>
            <a:xfrm>
              <a:off x="1027290" y="1447800"/>
              <a:ext cx="228600" cy="2286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Oval 4">
              <a:extLst>
                <a:ext uri="{FF2B5EF4-FFF2-40B4-BE49-F238E27FC236}">
                  <a16:creationId xmlns:a16="http://schemas.microsoft.com/office/drawing/2014/main" id="{67E24BF2-7797-4023-A52F-7D24525708C7}"/>
                </a:ext>
              </a:extLst>
            </p:cNvPr>
            <p:cNvSpPr/>
            <p:nvPr/>
          </p:nvSpPr>
          <p:spPr>
            <a:xfrm>
              <a:off x="1447800" y="1447800"/>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C81449B-C53F-438A-AE68-258E20BCD654}"/>
                </a:ext>
              </a:extLst>
            </p:cNvPr>
            <p:cNvSpPr/>
            <p:nvPr/>
          </p:nvSpPr>
          <p:spPr>
            <a:xfrm>
              <a:off x="1828800" y="1447800"/>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0F9FD8C-2F45-4631-A831-958F796709E4}"/>
                </a:ext>
              </a:extLst>
            </p:cNvPr>
            <p:cNvSpPr/>
            <p:nvPr/>
          </p:nvSpPr>
          <p:spPr>
            <a:xfrm>
              <a:off x="2209800" y="1447800"/>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75ECC73-64D6-4084-86CE-28AC12E80851}"/>
                </a:ext>
              </a:extLst>
            </p:cNvPr>
            <p:cNvSpPr/>
            <p:nvPr/>
          </p:nvSpPr>
          <p:spPr>
            <a:xfrm>
              <a:off x="2644422" y="1447800"/>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D849D83-5FA9-46BE-ABDF-7101BDF47FBD}"/>
                </a:ext>
              </a:extLst>
            </p:cNvPr>
            <p:cNvSpPr/>
            <p:nvPr/>
          </p:nvSpPr>
          <p:spPr>
            <a:xfrm>
              <a:off x="3048000" y="1447800"/>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B2AED6-C97B-4364-974B-F95288563955}"/>
                </a:ext>
              </a:extLst>
            </p:cNvPr>
            <p:cNvSpPr/>
            <p:nvPr/>
          </p:nvSpPr>
          <p:spPr>
            <a:xfrm>
              <a:off x="3429000" y="1447800"/>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07CE21D-3F93-487D-8045-E0060C3DEBAF}"/>
                </a:ext>
              </a:extLst>
            </p:cNvPr>
            <p:cNvSpPr/>
            <p:nvPr/>
          </p:nvSpPr>
          <p:spPr>
            <a:xfrm>
              <a:off x="3810000" y="1447800"/>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BD2916-1FF1-47EE-9DC9-28B71B22F775}"/>
                </a:ext>
              </a:extLst>
            </p:cNvPr>
            <p:cNvSpPr/>
            <p:nvPr/>
          </p:nvSpPr>
          <p:spPr>
            <a:xfrm>
              <a:off x="4191000" y="1447800"/>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CB9CD45-44E7-4A8E-B327-72B6356EE780}"/>
                </a:ext>
              </a:extLst>
            </p:cNvPr>
            <p:cNvSpPr/>
            <p:nvPr/>
          </p:nvSpPr>
          <p:spPr>
            <a:xfrm>
              <a:off x="4572000" y="1447800"/>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45D49C4-7AFE-4A15-8642-F16D6753AB18}"/>
                </a:ext>
              </a:extLst>
            </p:cNvPr>
            <p:cNvSpPr/>
            <p:nvPr/>
          </p:nvSpPr>
          <p:spPr>
            <a:xfrm>
              <a:off x="4921956" y="1447800"/>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CA91F26-D387-43A1-B23D-5DC5006FA064}"/>
                </a:ext>
              </a:extLst>
            </p:cNvPr>
            <p:cNvSpPr/>
            <p:nvPr/>
          </p:nvSpPr>
          <p:spPr>
            <a:xfrm>
              <a:off x="1013178" y="1752600"/>
              <a:ext cx="228600" cy="2286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496ACEC8-A988-457E-AD22-3411BC77F02B}"/>
                </a:ext>
              </a:extLst>
            </p:cNvPr>
            <p:cNvSpPr/>
            <p:nvPr/>
          </p:nvSpPr>
          <p:spPr>
            <a:xfrm>
              <a:off x="1433688" y="1752600"/>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2D53411-D3F7-4020-BC0D-A38066C5B54E}"/>
                </a:ext>
              </a:extLst>
            </p:cNvPr>
            <p:cNvSpPr/>
            <p:nvPr/>
          </p:nvSpPr>
          <p:spPr>
            <a:xfrm>
              <a:off x="1814688" y="1752600"/>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C8844AF-D890-44C2-B820-95F1D36C2E48}"/>
                </a:ext>
              </a:extLst>
            </p:cNvPr>
            <p:cNvSpPr/>
            <p:nvPr/>
          </p:nvSpPr>
          <p:spPr>
            <a:xfrm>
              <a:off x="2195688" y="1752600"/>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DED4E32-5673-460B-8367-66B9094D12C8}"/>
                </a:ext>
              </a:extLst>
            </p:cNvPr>
            <p:cNvSpPr/>
            <p:nvPr/>
          </p:nvSpPr>
          <p:spPr>
            <a:xfrm>
              <a:off x="2630310" y="1752600"/>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4B3B0C1-D2C0-4607-862F-4805A8C668D6}"/>
                </a:ext>
              </a:extLst>
            </p:cNvPr>
            <p:cNvSpPr/>
            <p:nvPr/>
          </p:nvSpPr>
          <p:spPr>
            <a:xfrm>
              <a:off x="3414888" y="1775178"/>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75CA7FC-EB6C-4E06-8577-C3F4B174CC15}"/>
                </a:ext>
              </a:extLst>
            </p:cNvPr>
            <p:cNvSpPr/>
            <p:nvPr/>
          </p:nvSpPr>
          <p:spPr>
            <a:xfrm>
              <a:off x="3048000" y="1752600"/>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BE354A7-CF68-44E3-9B54-D7C408E4FB20}"/>
                </a:ext>
              </a:extLst>
            </p:cNvPr>
            <p:cNvSpPr/>
            <p:nvPr/>
          </p:nvSpPr>
          <p:spPr>
            <a:xfrm>
              <a:off x="3795888" y="1752600"/>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E23D63-28F9-4062-9495-4CC31CFFD923}"/>
                </a:ext>
              </a:extLst>
            </p:cNvPr>
            <p:cNvSpPr/>
            <p:nvPr/>
          </p:nvSpPr>
          <p:spPr>
            <a:xfrm>
              <a:off x="4176888" y="1752600"/>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4DBE965-E0F9-46EE-8593-37FB39439133}"/>
                </a:ext>
              </a:extLst>
            </p:cNvPr>
            <p:cNvSpPr/>
            <p:nvPr/>
          </p:nvSpPr>
          <p:spPr>
            <a:xfrm>
              <a:off x="4557888" y="1752600"/>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48FDA0C-3690-4B82-AB5B-0789AC418B0F}"/>
                </a:ext>
              </a:extLst>
            </p:cNvPr>
            <p:cNvSpPr/>
            <p:nvPr/>
          </p:nvSpPr>
          <p:spPr>
            <a:xfrm>
              <a:off x="4907844" y="1752600"/>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3A0314A-0BEA-44E2-8854-8EB0498AE0AF}"/>
                </a:ext>
              </a:extLst>
            </p:cNvPr>
            <p:cNvSpPr/>
            <p:nvPr/>
          </p:nvSpPr>
          <p:spPr>
            <a:xfrm>
              <a:off x="990600" y="2074332"/>
              <a:ext cx="228600" cy="2286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1CC4EBBA-4427-4ABE-9340-15088CE46D3A}"/>
                </a:ext>
              </a:extLst>
            </p:cNvPr>
            <p:cNvSpPr/>
            <p:nvPr/>
          </p:nvSpPr>
          <p:spPr>
            <a:xfrm>
              <a:off x="1411110" y="2074332"/>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DE7B674-DB95-4426-8028-AB6144305414}"/>
                </a:ext>
              </a:extLst>
            </p:cNvPr>
            <p:cNvSpPr/>
            <p:nvPr/>
          </p:nvSpPr>
          <p:spPr>
            <a:xfrm>
              <a:off x="1792110" y="2074332"/>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49108FD-A4E2-492C-9513-B515D55642AA}"/>
                </a:ext>
              </a:extLst>
            </p:cNvPr>
            <p:cNvSpPr/>
            <p:nvPr/>
          </p:nvSpPr>
          <p:spPr>
            <a:xfrm>
              <a:off x="2173110" y="2074332"/>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AAF22C8-6CD2-4E9E-B4F4-3ED880057B83}"/>
                </a:ext>
              </a:extLst>
            </p:cNvPr>
            <p:cNvSpPr/>
            <p:nvPr/>
          </p:nvSpPr>
          <p:spPr>
            <a:xfrm>
              <a:off x="2630310" y="2091265"/>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574F70-E6D3-485C-8E47-13DEE3BB06B1}"/>
                </a:ext>
              </a:extLst>
            </p:cNvPr>
            <p:cNvSpPr/>
            <p:nvPr/>
          </p:nvSpPr>
          <p:spPr>
            <a:xfrm>
              <a:off x="3778956" y="2099733"/>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CC9F0B3-24C4-4B22-B77A-4F00047B5636}"/>
                </a:ext>
              </a:extLst>
            </p:cNvPr>
            <p:cNvSpPr/>
            <p:nvPr/>
          </p:nvSpPr>
          <p:spPr>
            <a:xfrm>
              <a:off x="3025422" y="2074332"/>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1A93C66-F836-4D57-93CC-11BC7A1F93EC}"/>
                </a:ext>
              </a:extLst>
            </p:cNvPr>
            <p:cNvSpPr/>
            <p:nvPr/>
          </p:nvSpPr>
          <p:spPr>
            <a:xfrm>
              <a:off x="3386667" y="2079978"/>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9BE1156-D016-4193-A8EA-82DBC0397785}"/>
                </a:ext>
              </a:extLst>
            </p:cNvPr>
            <p:cNvSpPr/>
            <p:nvPr/>
          </p:nvSpPr>
          <p:spPr>
            <a:xfrm>
              <a:off x="4154310" y="2074332"/>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8026DC-86F1-49C8-BE03-BBA2C04B5EA2}"/>
                </a:ext>
              </a:extLst>
            </p:cNvPr>
            <p:cNvSpPr/>
            <p:nvPr/>
          </p:nvSpPr>
          <p:spPr>
            <a:xfrm>
              <a:off x="4535310" y="2074332"/>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52E9C8-6D06-45DC-AD1D-0D6D8578C601}"/>
                </a:ext>
              </a:extLst>
            </p:cNvPr>
            <p:cNvSpPr/>
            <p:nvPr/>
          </p:nvSpPr>
          <p:spPr>
            <a:xfrm>
              <a:off x="4885266" y="2074332"/>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E02346F-F2D4-4B47-85B4-D525C965B094}"/>
                </a:ext>
              </a:extLst>
            </p:cNvPr>
            <p:cNvSpPr/>
            <p:nvPr/>
          </p:nvSpPr>
          <p:spPr>
            <a:xfrm>
              <a:off x="3379612" y="3434646"/>
              <a:ext cx="228600" cy="2286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674BE4F1-DB44-4A24-AFE0-80928281DC6C}"/>
                </a:ext>
              </a:extLst>
            </p:cNvPr>
            <p:cNvSpPr/>
            <p:nvPr/>
          </p:nvSpPr>
          <p:spPr>
            <a:xfrm>
              <a:off x="3788834" y="3450167"/>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58D070E-E5FD-42A4-A648-BDD0FC79F2D8}"/>
                </a:ext>
              </a:extLst>
            </p:cNvPr>
            <p:cNvSpPr/>
            <p:nvPr/>
          </p:nvSpPr>
          <p:spPr>
            <a:xfrm>
              <a:off x="4147256" y="3457224"/>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4B76B5B-FAE0-49F0-B732-9FE35F6E948F}"/>
                </a:ext>
              </a:extLst>
            </p:cNvPr>
            <p:cNvSpPr/>
            <p:nvPr/>
          </p:nvSpPr>
          <p:spPr>
            <a:xfrm>
              <a:off x="4528256" y="3457224"/>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B101D86-1399-4098-8CE2-76B64FDCF8F2}"/>
                </a:ext>
              </a:extLst>
            </p:cNvPr>
            <p:cNvSpPr/>
            <p:nvPr/>
          </p:nvSpPr>
          <p:spPr>
            <a:xfrm>
              <a:off x="4876800" y="3468513"/>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D55F0AC-77B2-4C1D-8C29-837D1AF5D56F}"/>
                </a:ext>
              </a:extLst>
            </p:cNvPr>
            <p:cNvSpPr/>
            <p:nvPr/>
          </p:nvSpPr>
          <p:spPr>
            <a:xfrm>
              <a:off x="3015546" y="3450167"/>
              <a:ext cx="228600" cy="2286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A3FF047-41F5-42E9-8BF0-A2317C4BED8E}"/>
                </a:ext>
              </a:extLst>
            </p:cNvPr>
            <p:cNvSpPr/>
            <p:nvPr/>
          </p:nvSpPr>
          <p:spPr>
            <a:xfrm>
              <a:off x="1022701" y="3450167"/>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BB51891-4654-4EBA-8709-8887946CFBFE}"/>
                </a:ext>
              </a:extLst>
            </p:cNvPr>
            <p:cNvSpPr/>
            <p:nvPr/>
          </p:nvSpPr>
          <p:spPr>
            <a:xfrm>
              <a:off x="1433687" y="3429000"/>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99CD014-E11B-42A8-B0CE-A22C912B45A1}"/>
                </a:ext>
              </a:extLst>
            </p:cNvPr>
            <p:cNvSpPr/>
            <p:nvPr/>
          </p:nvSpPr>
          <p:spPr>
            <a:xfrm>
              <a:off x="1798459" y="3450167"/>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608090-456B-403C-82B8-73F12B9F738F}"/>
                </a:ext>
              </a:extLst>
            </p:cNvPr>
            <p:cNvSpPr/>
            <p:nvPr/>
          </p:nvSpPr>
          <p:spPr>
            <a:xfrm>
              <a:off x="2173110" y="3434646"/>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0F040A8-7355-4D8B-A932-D84CCC2454A8}"/>
                </a:ext>
              </a:extLst>
            </p:cNvPr>
            <p:cNvSpPr/>
            <p:nvPr/>
          </p:nvSpPr>
          <p:spPr>
            <a:xfrm>
              <a:off x="2630310" y="3431823"/>
              <a:ext cx="228600" cy="22860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7B644C9-24FB-438D-A5C2-F28450106FA5}"/>
                </a:ext>
              </a:extLst>
            </p:cNvPr>
            <p:cNvSpPr/>
            <p:nvPr/>
          </p:nvSpPr>
          <p:spPr>
            <a:xfrm flipV="1">
              <a:off x="2790328" y="2664177"/>
              <a:ext cx="68582" cy="45719"/>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58D131-1FF3-4172-8530-F8B298C99C57}"/>
                </a:ext>
              </a:extLst>
            </p:cNvPr>
            <p:cNvSpPr/>
            <p:nvPr/>
          </p:nvSpPr>
          <p:spPr>
            <a:xfrm flipV="1">
              <a:off x="2796822" y="2816577"/>
              <a:ext cx="68582" cy="45719"/>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BA3F66A-26DF-4A3B-A190-AC0872225114}"/>
                </a:ext>
              </a:extLst>
            </p:cNvPr>
            <p:cNvSpPr/>
            <p:nvPr/>
          </p:nvSpPr>
          <p:spPr>
            <a:xfrm flipV="1">
              <a:off x="2801614" y="2968977"/>
              <a:ext cx="68582" cy="45719"/>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99410C8-2F16-47DD-B316-3DF172EC8747}"/>
                </a:ext>
              </a:extLst>
            </p:cNvPr>
            <p:cNvSpPr/>
            <p:nvPr/>
          </p:nvSpPr>
          <p:spPr>
            <a:xfrm flipV="1">
              <a:off x="2807257" y="3121377"/>
              <a:ext cx="68582" cy="45719"/>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CC4D8DA2-E72C-4DF9-88A0-39842778C7BF}"/>
              </a:ext>
            </a:extLst>
          </p:cNvPr>
          <p:cNvSpPr txBox="1"/>
          <p:nvPr/>
        </p:nvSpPr>
        <p:spPr>
          <a:xfrm>
            <a:off x="442154" y="1453791"/>
            <a:ext cx="8685964" cy="923330"/>
          </a:xfrm>
          <a:prstGeom prst="rect">
            <a:avLst/>
          </a:prstGeom>
          <a:noFill/>
        </p:spPr>
        <p:txBody>
          <a:bodyPr wrap="square" rtlCol="0">
            <a:spAutoFit/>
          </a:bodyPr>
          <a:lstStyle/>
          <a:p>
            <a:r>
              <a:rPr lang="en-US" dirty="0" err="1"/>
              <a:t>Atleast</a:t>
            </a:r>
            <a:r>
              <a:rPr lang="en-US" dirty="0"/>
              <a:t> 6 instances going wrong = no of ways 6, 7, 8, 9, 10, 11 instances can wrong</a:t>
            </a:r>
          </a:p>
          <a:p>
            <a:endParaRPr lang="en-US" dirty="0"/>
          </a:p>
          <a:p>
            <a:r>
              <a:rPr lang="en-US" dirty="0"/>
              <a:t>All multiplied </a:t>
            </a:r>
          </a:p>
        </p:txBody>
      </p:sp>
      <p:sp>
        <p:nvSpPr>
          <p:cNvPr id="54" name="TextBox 53">
            <a:extLst>
              <a:ext uri="{FF2B5EF4-FFF2-40B4-BE49-F238E27FC236}">
                <a16:creationId xmlns:a16="http://schemas.microsoft.com/office/drawing/2014/main" id="{70060F0D-7E7A-40DA-98AC-A9AE5560CDC0}"/>
              </a:ext>
            </a:extLst>
          </p:cNvPr>
          <p:cNvSpPr txBox="1"/>
          <p:nvPr/>
        </p:nvSpPr>
        <p:spPr>
          <a:xfrm>
            <a:off x="533400" y="2488049"/>
            <a:ext cx="1836447" cy="646331"/>
          </a:xfrm>
          <a:prstGeom prst="rect">
            <a:avLst/>
          </a:prstGeom>
          <a:noFill/>
        </p:spPr>
        <p:txBody>
          <a:bodyPr wrap="square" rtlCol="0">
            <a:spAutoFit/>
          </a:bodyPr>
          <a:lstStyle/>
          <a:p>
            <a:r>
              <a:rPr lang="en-US" sz="1200" dirty="0"/>
              <a:t>Iteration 1 </a:t>
            </a:r>
          </a:p>
          <a:p>
            <a:r>
              <a:rPr lang="en-US" sz="1200" dirty="0"/>
              <a:t>No of ways exactly 6 </a:t>
            </a:r>
          </a:p>
          <a:p>
            <a:r>
              <a:rPr lang="en-US" sz="1200" dirty="0"/>
              <a:t>can go wrong  </a:t>
            </a:r>
          </a:p>
        </p:txBody>
      </p:sp>
      <p:sp>
        <p:nvSpPr>
          <p:cNvPr id="56" name="Oval 55">
            <a:extLst>
              <a:ext uri="{FF2B5EF4-FFF2-40B4-BE49-F238E27FC236}">
                <a16:creationId xmlns:a16="http://schemas.microsoft.com/office/drawing/2014/main" id="{5CD522F8-A460-4FA9-826C-ED955363ED7B}"/>
              </a:ext>
            </a:extLst>
          </p:cNvPr>
          <p:cNvSpPr/>
          <p:nvPr/>
        </p:nvSpPr>
        <p:spPr>
          <a:xfrm>
            <a:off x="3007661" y="3154040"/>
            <a:ext cx="92122" cy="131653"/>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216B1E0E-E41A-4618-B642-ED063BD5B480}"/>
              </a:ext>
            </a:extLst>
          </p:cNvPr>
          <p:cNvSpPr/>
          <p:nvPr/>
        </p:nvSpPr>
        <p:spPr>
          <a:xfrm>
            <a:off x="3177120" y="3154040"/>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0394E77-5ABF-4523-A42B-12450C49569E}"/>
              </a:ext>
            </a:extLst>
          </p:cNvPr>
          <p:cNvSpPr/>
          <p:nvPr/>
        </p:nvSpPr>
        <p:spPr>
          <a:xfrm>
            <a:off x="3330657" y="3154040"/>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DA05F7D-399B-4DD1-B23E-92BEA9AAC3D9}"/>
              </a:ext>
            </a:extLst>
          </p:cNvPr>
          <p:cNvSpPr/>
          <p:nvPr/>
        </p:nvSpPr>
        <p:spPr>
          <a:xfrm>
            <a:off x="3484194" y="3154040"/>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575B39A-29F3-4578-AC10-64068B78C432}"/>
              </a:ext>
            </a:extLst>
          </p:cNvPr>
          <p:cNvSpPr/>
          <p:nvPr/>
        </p:nvSpPr>
        <p:spPr>
          <a:xfrm>
            <a:off x="3659341" y="3154040"/>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8717DDD-FD04-41FC-B306-05FDEBA75B4E}"/>
              </a:ext>
            </a:extLst>
          </p:cNvPr>
          <p:cNvSpPr/>
          <p:nvPr/>
        </p:nvSpPr>
        <p:spPr>
          <a:xfrm>
            <a:off x="3821976" y="3154040"/>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69BAE9E-F9F3-4E91-8CAC-607E80A1AD04}"/>
              </a:ext>
            </a:extLst>
          </p:cNvPr>
          <p:cNvSpPr/>
          <p:nvPr/>
        </p:nvSpPr>
        <p:spPr>
          <a:xfrm>
            <a:off x="3975514" y="3154040"/>
            <a:ext cx="92122" cy="131653"/>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DAE31F7-4DB6-4340-9CE4-F99F1CC161BF}"/>
              </a:ext>
            </a:extLst>
          </p:cNvPr>
          <p:cNvSpPr/>
          <p:nvPr/>
        </p:nvSpPr>
        <p:spPr>
          <a:xfrm>
            <a:off x="4129051" y="3154040"/>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7DE98A6-CE51-4E72-A800-87442FEE4E79}"/>
              </a:ext>
            </a:extLst>
          </p:cNvPr>
          <p:cNvSpPr/>
          <p:nvPr/>
        </p:nvSpPr>
        <p:spPr>
          <a:xfrm>
            <a:off x="4282588" y="3154040"/>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3BB7E0E-32F8-41F3-9AE9-9F1EF79A694D}"/>
              </a:ext>
            </a:extLst>
          </p:cNvPr>
          <p:cNvSpPr/>
          <p:nvPr/>
        </p:nvSpPr>
        <p:spPr>
          <a:xfrm>
            <a:off x="4436126" y="3154040"/>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7C015F8-FBD6-47A6-964B-8E9E339C0B40}"/>
              </a:ext>
            </a:extLst>
          </p:cNvPr>
          <p:cNvSpPr/>
          <p:nvPr/>
        </p:nvSpPr>
        <p:spPr>
          <a:xfrm>
            <a:off x="4577153" y="3154040"/>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1A5BE2C-39B4-4C87-B9D7-E0553188FE64}"/>
              </a:ext>
            </a:extLst>
          </p:cNvPr>
          <p:cNvSpPr/>
          <p:nvPr/>
        </p:nvSpPr>
        <p:spPr>
          <a:xfrm>
            <a:off x="3001974" y="3329577"/>
            <a:ext cx="92122" cy="131653"/>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Oval 67">
            <a:extLst>
              <a:ext uri="{FF2B5EF4-FFF2-40B4-BE49-F238E27FC236}">
                <a16:creationId xmlns:a16="http://schemas.microsoft.com/office/drawing/2014/main" id="{37FC95CA-41CB-42DC-B7C1-8CE09C9146DE}"/>
              </a:ext>
            </a:extLst>
          </p:cNvPr>
          <p:cNvSpPr/>
          <p:nvPr/>
        </p:nvSpPr>
        <p:spPr>
          <a:xfrm>
            <a:off x="3171433" y="3329577"/>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89A2B28-FF60-48E9-8140-1F29F8E129DE}"/>
              </a:ext>
            </a:extLst>
          </p:cNvPr>
          <p:cNvSpPr/>
          <p:nvPr/>
        </p:nvSpPr>
        <p:spPr>
          <a:xfrm>
            <a:off x="3324970" y="3329577"/>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E7DAAA9-ADC7-4B37-8CF6-5371E5A4FF66}"/>
              </a:ext>
            </a:extLst>
          </p:cNvPr>
          <p:cNvSpPr/>
          <p:nvPr/>
        </p:nvSpPr>
        <p:spPr>
          <a:xfrm>
            <a:off x="3478507" y="3329577"/>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3DC8650-E69F-49B4-8ECF-5E214A893EF7}"/>
              </a:ext>
            </a:extLst>
          </p:cNvPr>
          <p:cNvSpPr/>
          <p:nvPr/>
        </p:nvSpPr>
        <p:spPr>
          <a:xfrm>
            <a:off x="3653654" y="3329577"/>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D23FE23-D1BB-4229-8481-03AC222190D8}"/>
              </a:ext>
            </a:extLst>
          </p:cNvPr>
          <p:cNvSpPr/>
          <p:nvPr/>
        </p:nvSpPr>
        <p:spPr>
          <a:xfrm>
            <a:off x="3969827" y="3342580"/>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9432633-5C73-4334-902C-D334ACF599A4}"/>
              </a:ext>
            </a:extLst>
          </p:cNvPr>
          <p:cNvSpPr/>
          <p:nvPr/>
        </p:nvSpPr>
        <p:spPr>
          <a:xfrm>
            <a:off x="3821976" y="3329577"/>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A48AC1D-61BD-4DE1-8A89-8B83BCB689DD}"/>
              </a:ext>
            </a:extLst>
          </p:cNvPr>
          <p:cNvSpPr/>
          <p:nvPr/>
        </p:nvSpPr>
        <p:spPr>
          <a:xfrm>
            <a:off x="4123364" y="3329577"/>
            <a:ext cx="92122" cy="131653"/>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3246095-F07E-433C-8486-C66EFFA6C5DC}"/>
              </a:ext>
            </a:extLst>
          </p:cNvPr>
          <p:cNvSpPr/>
          <p:nvPr/>
        </p:nvSpPr>
        <p:spPr>
          <a:xfrm>
            <a:off x="4276901" y="3329577"/>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39B4BBB-56CF-464D-812A-6CDC8FBAA478}"/>
              </a:ext>
            </a:extLst>
          </p:cNvPr>
          <p:cNvSpPr/>
          <p:nvPr/>
        </p:nvSpPr>
        <p:spPr>
          <a:xfrm>
            <a:off x="4430439" y="3329577"/>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713E514-55A4-4281-81DC-AD496340F039}"/>
              </a:ext>
            </a:extLst>
          </p:cNvPr>
          <p:cNvSpPr/>
          <p:nvPr/>
        </p:nvSpPr>
        <p:spPr>
          <a:xfrm>
            <a:off x="4571466" y="3329577"/>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A540851-D87C-495F-8A7D-A0C4661A88A8}"/>
              </a:ext>
            </a:extLst>
          </p:cNvPr>
          <p:cNvSpPr/>
          <p:nvPr/>
        </p:nvSpPr>
        <p:spPr>
          <a:xfrm>
            <a:off x="2992875" y="3514866"/>
            <a:ext cx="92122" cy="131653"/>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Oval 78">
            <a:extLst>
              <a:ext uri="{FF2B5EF4-FFF2-40B4-BE49-F238E27FC236}">
                <a16:creationId xmlns:a16="http://schemas.microsoft.com/office/drawing/2014/main" id="{69F330D4-4DDD-48CB-AC7E-17A2A88A82B5}"/>
              </a:ext>
            </a:extLst>
          </p:cNvPr>
          <p:cNvSpPr/>
          <p:nvPr/>
        </p:nvSpPr>
        <p:spPr>
          <a:xfrm>
            <a:off x="3162334" y="3514866"/>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D8A793E-6F50-4E19-831E-1F878475FAC6}"/>
              </a:ext>
            </a:extLst>
          </p:cNvPr>
          <p:cNvSpPr/>
          <p:nvPr/>
        </p:nvSpPr>
        <p:spPr>
          <a:xfrm>
            <a:off x="3315872" y="3514866"/>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0B28FA5-2DF0-4572-A94A-EC8F48942E53}"/>
              </a:ext>
            </a:extLst>
          </p:cNvPr>
          <p:cNvSpPr/>
          <p:nvPr/>
        </p:nvSpPr>
        <p:spPr>
          <a:xfrm>
            <a:off x="3469409" y="3514866"/>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A2E9622-C07A-4BD3-941D-7162059ACF6D}"/>
              </a:ext>
            </a:extLst>
          </p:cNvPr>
          <p:cNvSpPr/>
          <p:nvPr/>
        </p:nvSpPr>
        <p:spPr>
          <a:xfrm>
            <a:off x="3653654" y="3524617"/>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3BE1773-84E0-4304-866D-19D5F3287130}"/>
              </a:ext>
            </a:extLst>
          </p:cNvPr>
          <p:cNvSpPr/>
          <p:nvPr/>
        </p:nvSpPr>
        <p:spPr>
          <a:xfrm>
            <a:off x="4116541" y="3529494"/>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929E30A-75AD-4D38-8C05-1A02271F3D9E}"/>
              </a:ext>
            </a:extLst>
          </p:cNvPr>
          <p:cNvSpPr/>
          <p:nvPr/>
        </p:nvSpPr>
        <p:spPr>
          <a:xfrm>
            <a:off x="3812878" y="3514866"/>
            <a:ext cx="92122" cy="131653"/>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E16B34E-121E-44ED-A92B-BAA5CAD160F9}"/>
              </a:ext>
            </a:extLst>
          </p:cNvPr>
          <p:cNvSpPr/>
          <p:nvPr/>
        </p:nvSpPr>
        <p:spPr>
          <a:xfrm>
            <a:off x="3958454" y="3518117"/>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B44CC15-4DF4-4D0A-9C07-24EF48EF57D0}"/>
              </a:ext>
            </a:extLst>
          </p:cNvPr>
          <p:cNvSpPr/>
          <p:nvPr/>
        </p:nvSpPr>
        <p:spPr>
          <a:xfrm>
            <a:off x="4267803" y="3514866"/>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7876A11-ABF1-4415-B27C-D90AC9D4D98F}"/>
              </a:ext>
            </a:extLst>
          </p:cNvPr>
          <p:cNvSpPr/>
          <p:nvPr/>
        </p:nvSpPr>
        <p:spPr>
          <a:xfrm>
            <a:off x="4421340" y="3514866"/>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000FB44-4432-4EB2-B1AF-D22FD617733B}"/>
              </a:ext>
            </a:extLst>
          </p:cNvPr>
          <p:cNvSpPr/>
          <p:nvPr/>
        </p:nvSpPr>
        <p:spPr>
          <a:xfrm>
            <a:off x="4562367" y="3514866"/>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073E885-5DC1-44AE-BB1F-A792D151C78E}"/>
              </a:ext>
            </a:extLst>
          </p:cNvPr>
          <p:cNvSpPr/>
          <p:nvPr/>
        </p:nvSpPr>
        <p:spPr>
          <a:xfrm>
            <a:off x="3955611" y="4298283"/>
            <a:ext cx="92122" cy="131653"/>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Oval 89">
            <a:extLst>
              <a:ext uri="{FF2B5EF4-FFF2-40B4-BE49-F238E27FC236}">
                <a16:creationId xmlns:a16="http://schemas.microsoft.com/office/drawing/2014/main" id="{FFEFCD76-9976-4365-9917-067DA7FA3D97}"/>
              </a:ext>
            </a:extLst>
          </p:cNvPr>
          <p:cNvSpPr/>
          <p:nvPr/>
        </p:nvSpPr>
        <p:spPr>
          <a:xfrm>
            <a:off x="4120521" y="4307222"/>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5979F72-D798-41AB-993D-BFAB3C537332}"/>
              </a:ext>
            </a:extLst>
          </p:cNvPr>
          <p:cNvSpPr/>
          <p:nvPr/>
        </p:nvSpPr>
        <p:spPr>
          <a:xfrm>
            <a:off x="4264960" y="4311286"/>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218E3D0-516B-4231-BFE6-651F640F60B1}"/>
              </a:ext>
            </a:extLst>
          </p:cNvPr>
          <p:cNvSpPr/>
          <p:nvPr/>
        </p:nvSpPr>
        <p:spPr>
          <a:xfrm>
            <a:off x="4418497" y="4311286"/>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1406817-4071-4D7C-B193-050A481813A8}"/>
              </a:ext>
            </a:extLst>
          </p:cNvPr>
          <p:cNvSpPr/>
          <p:nvPr/>
        </p:nvSpPr>
        <p:spPr>
          <a:xfrm>
            <a:off x="4558955" y="4317787"/>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9150BF7-D5C8-4307-A6F9-E4201769408E}"/>
              </a:ext>
            </a:extLst>
          </p:cNvPr>
          <p:cNvSpPr/>
          <p:nvPr/>
        </p:nvSpPr>
        <p:spPr>
          <a:xfrm>
            <a:off x="3808898" y="4307222"/>
            <a:ext cx="92122" cy="13165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845C0473-C008-422D-9001-3B02BF28EC3C}"/>
              </a:ext>
            </a:extLst>
          </p:cNvPr>
          <p:cNvSpPr/>
          <p:nvPr/>
        </p:nvSpPr>
        <p:spPr>
          <a:xfrm>
            <a:off x="3005811" y="4307222"/>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26FBA4F-1A57-4998-A932-DDA4B0588E77}"/>
              </a:ext>
            </a:extLst>
          </p:cNvPr>
          <p:cNvSpPr/>
          <p:nvPr/>
        </p:nvSpPr>
        <p:spPr>
          <a:xfrm>
            <a:off x="3171432" y="4295031"/>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70EF57A-B50F-4BBE-AF81-ED15E2D3DCEC}"/>
              </a:ext>
            </a:extLst>
          </p:cNvPr>
          <p:cNvSpPr/>
          <p:nvPr/>
        </p:nvSpPr>
        <p:spPr>
          <a:xfrm>
            <a:off x="3318430" y="4307222"/>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48BE1AE-5CAD-4AC2-AD54-EBD92E11C3DA}"/>
              </a:ext>
            </a:extLst>
          </p:cNvPr>
          <p:cNvSpPr/>
          <p:nvPr/>
        </p:nvSpPr>
        <p:spPr>
          <a:xfrm>
            <a:off x="3469409" y="4298283"/>
            <a:ext cx="92122" cy="131653"/>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327B9CD-E0CC-4C5C-AE71-253A02561E4B}"/>
              </a:ext>
            </a:extLst>
          </p:cNvPr>
          <p:cNvSpPr/>
          <p:nvPr/>
        </p:nvSpPr>
        <p:spPr>
          <a:xfrm>
            <a:off x="3653654" y="4296657"/>
            <a:ext cx="92122" cy="131653"/>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68F7F52-32E3-4430-9AA0-260D31222089}"/>
              </a:ext>
            </a:extLst>
          </p:cNvPr>
          <p:cNvSpPr/>
          <p:nvPr/>
        </p:nvSpPr>
        <p:spPr>
          <a:xfrm flipV="1">
            <a:off x="3718138" y="3854563"/>
            <a:ext cx="27638" cy="2633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C65770-CD1C-49A5-B667-7A188216EB53}"/>
              </a:ext>
            </a:extLst>
          </p:cNvPr>
          <p:cNvSpPr/>
          <p:nvPr/>
        </p:nvSpPr>
        <p:spPr>
          <a:xfrm flipV="1">
            <a:off x="3720755" y="3942331"/>
            <a:ext cx="27638" cy="2633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F5A0E39-BB8E-430B-87CB-EFAEF83CC945}"/>
              </a:ext>
            </a:extLst>
          </p:cNvPr>
          <p:cNvSpPr/>
          <p:nvPr/>
        </p:nvSpPr>
        <p:spPr>
          <a:xfrm flipV="1">
            <a:off x="3722687" y="4030100"/>
            <a:ext cx="27638" cy="2633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307629C-736B-4465-B44C-43DFA81CE777}"/>
              </a:ext>
            </a:extLst>
          </p:cNvPr>
          <p:cNvSpPr/>
          <p:nvPr/>
        </p:nvSpPr>
        <p:spPr>
          <a:xfrm flipV="1">
            <a:off x="3724961" y="4117868"/>
            <a:ext cx="27638" cy="2633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CB45E5B0-B54B-43D6-A45C-867FF60D27BD}"/>
              </a:ext>
            </a:extLst>
          </p:cNvPr>
          <p:cNvSpPr txBox="1"/>
          <p:nvPr/>
        </p:nvSpPr>
        <p:spPr>
          <a:xfrm>
            <a:off x="2902314" y="2451318"/>
            <a:ext cx="1836447" cy="646331"/>
          </a:xfrm>
          <a:prstGeom prst="rect">
            <a:avLst/>
          </a:prstGeom>
          <a:noFill/>
        </p:spPr>
        <p:txBody>
          <a:bodyPr wrap="square" rtlCol="0">
            <a:spAutoFit/>
          </a:bodyPr>
          <a:lstStyle/>
          <a:p>
            <a:r>
              <a:rPr lang="en-US" sz="1200" dirty="0"/>
              <a:t>Iteration 2 </a:t>
            </a:r>
          </a:p>
          <a:p>
            <a:r>
              <a:rPr lang="en-US" sz="1200" dirty="0"/>
              <a:t>No of ways exactly 7</a:t>
            </a:r>
          </a:p>
          <a:p>
            <a:r>
              <a:rPr lang="en-US" sz="1200" dirty="0"/>
              <a:t>can go wrong  </a:t>
            </a:r>
          </a:p>
        </p:txBody>
      </p:sp>
      <p:sp>
        <p:nvSpPr>
          <p:cNvPr id="105" name="Oval 104">
            <a:extLst>
              <a:ext uri="{FF2B5EF4-FFF2-40B4-BE49-F238E27FC236}">
                <a16:creationId xmlns:a16="http://schemas.microsoft.com/office/drawing/2014/main" id="{717D5E50-776D-42BA-B30D-F433206876F7}"/>
              </a:ext>
            </a:extLst>
          </p:cNvPr>
          <p:cNvSpPr/>
          <p:nvPr/>
        </p:nvSpPr>
        <p:spPr>
          <a:xfrm>
            <a:off x="2520676" y="2718881"/>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p:txBody>
      </p:sp>
      <p:sp>
        <p:nvSpPr>
          <p:cNvPr id="107" name="Oval 106">
            <a:extLst>
              <a:ext uri="{FF2B5EF4-FFF2-40B4-BE49-F238E27FC236}">
                <a16:creationId xmlns:a16="http://schemas.microsoft.com/office/drawing/2014/main" id="{6CAFC90B-63D1-4832-9C5C-1A37132F94E9}"/>
              </a:ext>
            </a:extLst>
          </p:cNvPr>
          <p:cNvSpPr/>
          <p:nvPr/>
        </p:nvSpPr>
        <p:spPr>
          <a:xfrm>
            <a:off x="6697953" y="271664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p:txBody>
      </p:sp>
      <p:sp>
        <p:nvSpPr>
          <p:cNvPr id="108" name="TextBox 107">
            <a:extLst>
              <a:ext uri="{FF2B5EF4-FFF2-40B4-BE49-F238E27FC236}">
                <a16:creationId xmlns:a16="http://schemas.microsoft.com/office/drawing/2014/main" id="{700DA45B-CA8C-4EF5-9B56-20B3EF9DF9F8}"/>
              </a:ext>
            </a:extLst>
          </p:cNvPr>
          <p:cNvSpPr txBox="1"/>
          <p:nvPr/>
        </p:nvSpPr>
        <p:spPr>
          <a:xfrm>
            <a:off x="7231353" y="2411849"/>
            <a:ext cx="1836447" cy="646331"/>
          </a:xfrm>
          <a:prstGeom prst="rect">
            <a:avLst/>
          </a:prstGeom>
          <a:noFill/>
        </p:spPr>
        <p:txBody>
          <a:bodyPr wrap="square" rtlCol="0">
            <a:spAutoFit/>
          </a:bodyPr>
          <a:lstStyle/>
          <a:p>
            <a:r>
              <a:rPr lang="en-US" sz="1200" dirty="0"/>
              <a:t>Iteration 6</a:t>
            </a:r>
          </a:p>
          <a:p>
            <a:r>
              <a:rPr lang="en-US" sz="1200" dirty="0"/>
              <a:t>No of ways exactly 11</a:t>
            </a:r>
          </a:p>
          <a:p>
            <a:r>
              <a:rPr lang="en-US" sz="1200" dirty="0"/>
              <a:t>can go wrong  </a:t>
            </a:r>
          </a:p>
        </p:txBody>
      </p:sp>
      <p:grpSp>
        <p:nvGrpSpPr>
          <p:cNvPr id="113" name="Group 112">
            <a:extLst>
              <a:ext uri="{FF2B5EF4-FFF2-40B4-BE49-F238E27FC236}">
                <a16:creationId xmlns:a16="http://schemas.microsoft.com/office/drawing/2014/main" id="{6D479ED8-1A2C-4216-A981-1E8F5780AC2B}"/>
              </a:ext>
            </a:extLst>
          </p:cNvPr>
          <p:cNvGrpSpPr/>
          <p:nvPr/>
        </p:nvGrpSpPr>
        <p:grpSpPr>
          <a:xfrm rot="16200000">
            <a:off x="5556308" y="2699124"/>
            <a:ext cx="34461" cy="289635"/>
            <a:chOff x="4876800" y="2438400"/>
            <a:chExt cx="34461" cy="289635"/>
          </a:xfrm>
        </p:grpSpPr>
        <p:sp>
          <p:nvSpPr>
            <p:cNvPr id="109" name="Oval 108">
              <a:extLst>
                <a:ext uri="{FF2B5EF4-FFF2-40B4-BE49-F238E27FC236}">
                  <a16:creationId xmlns:a16="http://schemas.microsoft.com/office/drawing/2014/main" id="{78EE032F-D873-48F7-B900-453DEDF46762}"/>
                </a:ext>
              </a:extLst>
            </p:cNvPr>
            <p:cNvSpPr/>
            <p:nvPr/>
          </p:nvSpPr>
          <p:spPr>
            <a:xfrm flipV="1">
              <a:off x="4876800" y="2438400"/>
              <a:ext cx="27638" cy="2633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F7352FA-E729-4A03-A7D7-B892C8587DA7}"/>
                </a:ext>
              </a:extLst>
            </p:cNvPr>
            <p:cNvSpPr/>
            <p:nvPr/>
          </p:nvSpPr>
          <p:spPr>
            <a:xfrm flipV="1">
              <a:off x="4879417" y="2526168"/>
              <a:ext cx="27638" cy="2633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CDBB2BD-48FE-4FC9-B3F4-4CF51A1BF9AF}"/>
                </a:ext>
              </a:extLst>
            </p:cNvPr>
            <p:cNvSpPr/>
            <p:nvPr/>
          </p:nvSpPr>
          <p:spPr>
            <a:xfrm flipV="1">
              <a:off x="4881349" y="2613937"/>
              <a:ext cx="27638" cy="2633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E16B4A71-8B70-4475-80BC-CF81FA8EE7AF}"/>
                </a:ext>
              </a:extLst>
            </p:cNvPr>
            <p:cNvSpPr/>
            <p:nvPr/>
          </p:nvSpPr>
          <p:spPr>
            <a:xfrm flipV="1">
              <a:off x="4883623" y="2701705"/>
              <a:ext cx="27638" cy="2633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TextBox 113">
            <a:extLst>
              <a:ext uri="{FF2B5EF4-FFF2-40B4-BE49-F238E27FC236}">
                <a16:creationId xmlns:a16="http://schemas.microsoft.com/office/drawing/2014/main" id="{0268AF72-011A-46B0-BAE0-826D96038F28}"/>
              </a:ext>
            </a:extLst>
          </p:cNvPr>
          <p:cNvSpPr txBox="1"/>
          <p:nvPr/>
        </p:nvSpPr>
        <p:spPr>
          <a:xfrm>
            <a:off x="533400" y="5155049"/>
            <a:ext cx="8594718" cy="1169551"/>
          </a:xfrm>
          <a:prstGeom prst="rect">
            <a:avLst/>
          </a:prstGeom>
          <a:noFill/>
        </p:spPr>
        <p:txBody>
          <a:bodyPr wrap="square" rtlCol="0">
            <a:spAutoFit/>
          </a:bodyPr>
          <a:lstStyle/>
          <a:p>
            <a:r>
              <a:rPr lang="en-US" sz="1400" dirty="0"/>
              <a:t>A - The error rate of each incorrect predictor = .25</a:t>
            </a:r>
          </a:p>
          <a:p>
            <a:r>
              <a:rPr lang="en-US" sz="1400" dirty="0"/>
              <a:t>B - Therefore prob of error in each iteration = no of arrangements * (no of reds* .25) X ( no of greens * 1-.25)</a:t>
            </a:r>
          </a:p>
          <a:p>
            <a:endParaRPr lang="en-US" sz="1400" dirty="0"/>
          </a:p>
          <a:p>
            <a:r>
              <a:rPr lang="en-US" sz="1400" dirty="0"/>
              <a:t>C - Error rate for at least 6 going wrong will be added across all the grids / iterations</a:t>
            </a:r>
          </a:p>
        </p:txBody>
      </p:sp>
      <p:sp>
        <p:nvSpPr>
          <p:cNvPr id="115" name="Rectangle 114">
            <a:extLst>
              <a:ext uri="{FF2B5EF4-FFF2-40B4-BE49-F238E27FC236}">
                <a16:creationId xmlns:a16="http://schemas.microsoft.com/office/drawing/2014/main" id="{B6EDDDB5-8155-48AA-B1F6-B22221B5999B}"/>
              </a:ext>
            </a:extLst>
          </p:cNvPr>
          <p:cNvSpPr/>
          <p:nvPr/>
        </p:nvSpPr>
        <p:spPr>
          <a:xfrm>
            <a:off x="161355" y="926068"/>
            <a:ext cx="3493264" cy="369332"/>
          </a:xfrm>
          <a:prstGeom prst="rect">
            <a:avLst/>
          </a:prstGeom>
        </p:spPr>
        <p:txBody>
          <a:bodyPr wrap="none">
            <a:spAutoFit/>
          </a:bodyPr>
          <a:lstStyle/>
          <a:p>
            <a:r>
              <a:rPr lang="en-US" altLang="en-US" b="1" u="sng" dirty="0"/>
              <a:t>Ensemble Methods (Bagging) </a:t>
            </a:r>
            <a:endParaRPr lang="en-US" dirty="0"/>
          </a:p>
        </p:txBody>
      </p:sp>
    </p:spTree>
    <p:extLst>
      <p:ext uri="{BB962C8B-B14F-4D97-AF65-F5344CB8AC3E}">
        <p14:creationId xmlns:p14="http://schemas.microsoft.com/office/powerpoint/2010/main" val="686725659"/>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646331"/>
          </a:xfrm>
        </p:spPr>
        <p:txBody>
          <a:bodyPr wrap="square">
            <a:spAutoFit/>
          </a:bodyPr>
          <a:lstStyle/>
          <a:p>
            <a:pPr marL="342900" indent="-342900">
              <a:buNone/>
            </a:pPr>
            <a:r>
              <a:rPr lang="en-US" altLang="en-US" sz="1800" b="1" u="sng" dirty="0">
                <a:latin typeface="Arial" charset="0"/>
              </a:rPr>
              <a:t>Ensemble Methods (Bagging) </a:t>
            </a:r>
            <a:r>
              <a:rPr lang="en-US" altLang="en-US" sz="1800" dirty="0">
                <a:latin typeface="Arial" charset="0"/>
              </a:rPr>
              <a:t>– Why ensemble performs better than individual models in regression? (variance error is reduced)</a:t>
            </a:r>
            <a:endParaRPr lang="en-IN" sz="16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 name="Picture 1">
            <a:extLst>
              <a:ext uri="{FF2B5EF4-FFF2-40B4-BE49-F238E27FC236}">
                <a16:creationId xmlns:a16="http://schemas.microsoft.com/office/drawing/2014/main" id="{8AA6A604-A5AA-4B33-851F-07E274F096BC}"/>
              </a:ext>
            </a:extLst>
          </p:cNvPr>
          <p:cNvPicPr>
            <a:picLocks noChangeAspect="1"/>
          </p:cNvPicPr>
          <p:nvPr/>
        </p:nvPicPr>
        <p:blipFill>
          <a:blip r:embed="rId3"/>
          <a:stretch>
            <a:fillRect/>
          </a:stretch>
        </p:blipFill>
        <p:spPr>
          <a:xfrm>
            <a:off x="2819400" y="1716179"/>
            <a:ext cx="5848350" cy="3051143"/>
          </a:xfrm>
          <a:prstGeom prst="rect">
            <a:avLst/>
          </a:prstGeom>
        </p:spPr>
      </p:pic>
      <p:sp>
        <p:nvSpPr>
          <p:cNvPr id="5" name="TextBox 4">
            <a:extLst>
              <a:ext uri="{FF2B5EF4-FFF2-40B4-BE49-F238E27FC236}">
                <a16:creationId xmlns:a16="http://schemas.microsoft.com/office/drawing/2014/main" id="{89D312D6-3E0A-441C-BA6F-69C5C703B30C}"/>
              </a:ext>
            </a:extLst>
          </p:cNvPr>
          <p:cNvSpPr txBox="1"/>
          <p:nvPr/>
        </p:nvSpPr>
        <p:spPr>
          <a:xfrm>
            <a:off x="304800" y="1905000"/>
            <a:ext cx="2362200" cy="2800767"/>
          </a:xfrm>
          <a:prstGeom prst="rect">
            <a:avLst/>
          </a:prstGeom>
          <a:noFill/>
        </p:spPr>
        <p:txBody>
          <a:bodyPr wrap="square" rtlCol="0">
            <a:spAutoFit/>
          </a:bodyPr>
          <a:lstStyle/>
          <a:p>
            <a:pPr marL="342900" indent="-342900">
              <a:buFont typeface="+mj-lt"/>
              <a:buAutoNum type="arabicPeriod"/>
            </a:pPr>
            <a:r>
              <a:rPr lang="en-US" sz="1600" dirty="0"/>
              <a:t>Let x be a test record supplied to all models</a:t>
            </a:r>
          </a:p>
          <a:p>
            <a:pPr marL="342900" indent="-342900">
              <a:buFont typeface="+mj-lt"/>
              <a:buAutoNum type="arabicPeriod"/>
            </a:pPr>
            <a:endParaRPr lang="en-US" sz="1600" dirty="0"/>
          </a:p>
          <a:p>
            <a:pPr marL="342900" indent="-342900">
              <a:buFont typeface="+mj-lt"/>
              <a:buAutoNum type="arabicPeriod"/>
            </a:pPr>
            <a:r>
              <a:rPr lang="en-US" sz="1600" dirty="0"/>
              <a:t>Let </a:t>
            </a:r>
            <a:r>
              <a:rPr lang="en-US" sz="1600" dirty="0" err="1"/>
              <a:t>yi</a:t>
            </a:r>
            <a:r>
              <a:rPr lang="en-US" sz="1600" dirty="0"/>
              <a:t>(x) represent individual predictions</a:t>
            </a:r>
          </a:p>
          <a:p>
            <a:pPr marL="342900" indent="-342900">
              <a:buFont typeface="+mj-lt"/>
              <a:buAutoNum type="arabicPeriod"/>
            </a:pPr>
            <a:endParaRPr lang="en-US" sz="1600" dirty="0"/>
          </a:p>
          <a:p>
            <a:pPr marL="342900" indent="-342900">
              <a:buFont typeface="+mj-lt"/>
              <a:buAutoNum type="arabicPeriod"/>
            </a:pPr>
            <a:r>
              <a:rPr lang="en-US" sz="1600" dirty="0"/>
              <a:t>Sum up all the predictions and average it over m </a:t>
            </a:r>
          </a:p>
        </p:txBody>
      </p:sp>
    </p:spTree>
    <p:extLst>
      <p:ext uri="{BB962C8B-B14F-4D97-AF65-F5344CB8AC3E}">
        <p14:creationId xmlns:p14="http://schemas.microsoft.com/office/powerpoint/2010/main" val="136198987"/>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A45AF6-619A-4C1A-ACA7-65B5443775B0}"/>
              </a:ext>
            </a:extLst>
          </p:cNvPr>
          <p:cNvPicPr>
            <a:picLocks noChangeAspect="1"/>
          </p:cNvPicPr>
          <p:nvPr/>
        </p:nvPicPr>
        <p:blipFill>
          <a:blip r:embed="rId2"/>
          <a:stretch>
            <a:fillRect/>
          </a:stretch>
        </p:blipFill>
        <p:spPr>
          <a:xfrm>
            <a:off x="4191000" y="1447800"/>
            <a:ext cx="4800602" cy="4953000"/>
          </a:xfrm>
          <a:prstGeom prst="rect">
            <a:avLst/>
          </a:prstGeom>
        </p:spPr>
      </p:pic>
      <p:sp>
        <p:nvSpPr>
          <p:cNvPr id="3" name="TextBox 2">
            <a:extLst>
              <a:ext uri="{FF2B5EF4-FFF2-40B4-BE49-F238E27FC236}">
                <a16:creationId xmlns:a16="http://schemas.microsoft.com/office/drawing/2014/main" id="{9D20E6F4-29AF-4108-9A61-7826DDA4588B}"/>
              </a:ext>
            </a:extLst>
          </p:cNvPr>
          <p:cNvSpPr txBox="1"/>
          <p:nvPr/>
        </p:nvSpPr>
        <p:spPr>
          <a:xfrm>
            <a:off x="295656" y="1470378"/>
            <a:ext cx="3895344" cy="5016758"/>
          </a:xfrm>
          <a:prstGeom prst="rect">
            <a:avLst/>
          </a:prstGeom>
          <a:noFill/>
        </p:spPr>
        <p:txBody>
          <a:bodyPr wrap="square" rtlCol="0">
            <a:spAutoFit/>
          </a:bodyPr>
          <a:lstStyle/>
          <a:p>
            <a:pPr marL="342900" indent="-342900">
              <a:buFont typeface="+mj-lt"/>
              <a:buAutoNum type="arabicPeriod" startAt="4"/>
            </a:pPr>
            <a:r>
              <a:rPr lang="en-US" sz="1600" dirty="0"/>
              <a:t>Let h() represent the true function and h(x) true y </a:t>
            </a:r>
          </a:p>
          <a:p>
            <a:pPr marL="342900" indent="-342900">
              <a:buFont typeface="+mj-lt"/>
              <a:buAutoNum type="arabicPeriod" startAt="4"/>
            </a:pPr>
            <a:endParaRPr lang="en-US" sz="1600" dirty="0"/>
          </a:p>
          <a:p>
            <a:pPr marL="342900" indent="-342900">
              <a:buFont typeface="+mj-lt"/>
              <a:buAutoNum type="arabicPeriod" startAt="4"/>
            </a:pPr>
            <a:r>
              <a:rPr lang="en-US" sz="1600" dirty="0"/>
              <a:t>Error in regression be e(x) for a model</a:t>
            </a:r>
          </a:p>
          <a:p>
            <a:pPr marL="342900" indent="-342900">
              <a:buFont typeface="+mj-lt"/>
              <a:buAutoNum type="arabicPeriod" startAt="4"/>
            </a:pPr>
            <a:endParaRPr lang="en-US" sz="1600" dirty="0"/>
          </a:p>
          <a:p>
            <a:pPr marL="342900" indent="-342900">
              <a:buFont typeface="+mj-lt"/>
              <a:buAutoNum type="arabicPeriod" startAt="4"/>
            </a:pPr>
            <a:r>
              <a:rPr lang="en-US" sz="1600" dirty="0"/>
              <a:t>y(x) = h(x) + e(x)</a:t>
            </a:r>
          </a:p>
          <a:p>
            <a:pPr marL="342900" indent="-342900">
              <a:buFont typeface="+mj-lt"/>
              <a:buAutoNum type="arabicPeriod" startAt="4"/>
            </a:pPr>
            <a:endParaRPr lang="en-US" sz="1600" dirty="0"/>
          </a:p>
          <a:p>
            <a:pPr marL="342900" indent="-342900">
              <a:buFont typeface="+mj-lt"/>
              <a:buAutoNum type="arabicPeriod" startAt="4"/>
            </a:pPr>
            <a:r>
              <a:rPr lang="en-US" sz="1600" dirty="0"/>
              <a:t>SSE = (h(x) – y(x))^2</a:t>
            </a:r>
          </a:p>
          <a:p>
            <a:pPr marL="342900" indent="-342900">
              <a:buFont typeface="+mj-lt"/>
              <a:buAutoNum type="arabicPeriod" startAt="4"/>
            </a:pPr>
            <a:endParaRPr lang="en-US" sz="1600" dirty="0"/>
          </a:p>
          <a:p>
            <a:pPr marL="342900" indent="-342900">
              <a:buFont typeface="+mj-lt"/>
              <a:buAutoNum type="arabicPeriod" startAt="4"/>
            </a:pPr>
            <a:r>
              <a:rPr lang="en-US" sz="1600" dirty="0"/>
              <a:t>Avg SSE across all data points for a model = </a:t>
            </a:r>
            <a:r>
              <a:rPr lang="en-US" sz="1600" dirty="0" err="1"/>
              <a:t>SSEm</a:t>
            </a:r>
            <a:endParaRPr lang="en-US" sz="1600" dirty="0"/>
          </a:p>
          <a:p>
            <a:pPr marL="342900" indent="-342900">
              <a:buFont typeface="+mj-lt"/>
              <a:buAutoNum type="arabicPeriod" startAt="4"/>
            </a:pPr>
            <a:endParaRPr lang="en-US" sz="1600" dirty="0"/>
          </a:p>
          <a:p>
            <a:pPr marL="342900" indent="-342900">
              <a:buFont typeface="+mj-lt"/>
              <a:buAutoNum type="arabicPeriod" startAt="4"/>
            </a:pPr>
            <a:r>
              <a:rPr lang="en-US" sz="1600" dirty="0"/>
              <a:t>Avg </a:t>
            </a:r>
            <a:r>
              <a:rPr lang="en-US" sz="1600" dirty="0" err="1"/>
              <a:t>SSEm</a:t>
            </a:r>
            <a:r>
              <a:rPr lang="en-US" sz="1600" dirty="0"/>
              <a:t> for all models put together = sum( </a:t>
            </a:r>
            <a:r>
              <a:rPr lang="en-US" sz="1600" dirty="0" err="1"/>
              <a:t>SSEm</a:t>
            </a:r>
            <a:r>
              <a:rPr lang="en-US" sz="1600" dirty="0"/>
              <a:t> ) / m</a:t>
            </a:r>
          </a:p>
          <a:p>
            <a:pPr marL="342900" indent="-342900">
              <a:buFont typeface="+mj-lt"/>
              <a:buAutoNum type="arabicPeriod" startAt="4"/>
            </a:pPr>
            <a:endParaRPr lang="en-US" sz="1600" dirty="0"/>
          </a:p>
          <a:p>
            <a:pPr marL="342900" indent="-342900">
              <a:buFont typeface="+mj-lt"/>
              <a:buAutoNum type="arabicPeriod" startAt="4"/>
            </a:pPr>
            <a:r>
              <a:rPr lang="en-US" sz="1600" dirty="0"/>
              <a:t>Ensemble avg is scaled down by a factor of m because it is avg of avg!</a:t>
            </a:r>
          </a:p>
          <a:p>
            <a:pPr marL="342900" indent="-342900">
              <a:buFont typeface="+mj-lt"/>
              <a:buAutoNum type="arabicPeriod" startAt="4"/>
            </a:pPr>
            <a:endParaRPr lang="en-US" sz="1600" dirty="0"/>
          </a:p>
          <a:p>
            <a:pPr marL="342900" indent="-342900">
              <a:buFont typeface="+mj-lt"/>
              <a:buAutoNum type="arabicPeriod" startAt="4"/>
            </a:pPr>
            <a:r>
              <a:rPr lang="en-US" sz="1600" dirty="0"/>
              <a:t>Assuming models are independent</a:t>
            </a:r>
          </a:p>
        </p:txBody>
      </p:sp>
      <p:sp>
        <p:nvSpPr>
          <p:cNvPr id="4" name="Rectangle 3">
            <a:extLst>
              <a:ext uri="{FF2B5EF4-FFF2-40B4-BE49-F238E27FC236}">
                <a16:creationId xmlns:a16="http://schemas.microsoft.com/office/drawing/2014/main" id="{A808CB29-D485-4606-9440-1E0A8400C1C1}"/>
              </a:ext>
            </a:extLst>
          </p:cNvPr>
          <p:cNvSpPr txBox="1">
            <a:spLocks noChangeArrowheads="1"/>
          </p:cNvSpPr>
          <p:nvPr/>
        </p:nvSpPr>
        <p:spPr>
          <a:xfrm>
            <a:off x="203196" y="801469"/>
            <a:ext cx="8795664" cy="646331"/>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fontAlgn="auto">
              <a:spcAft>
                <a:spcPts val="0"/>
              </a:spcAft>
              <a:buFont typeface="Arial"/>
              <a:buNone/>
            </a:pPr>
            <a:r>
              <a:rPr lang="en-US" altLang="en-US" sz="1800" b="1" u="sng" dirty="0">
                <a:latin typeface="Arial" charset="0"/>
              </a:rPr>
              <a:t>Ensemble Methods (Bagging) </a:t>
            </a:r>
            <a:r>
              <a:rPr lang="en-US" altLang="en-US" sz="1800" dirty="0">
                <a:latin typeface="Arial" charset="0"/>
              </a:rPr>
              <a:t>– Why ensemble performs better than individual models in regression? (variance error is reduced)</a:t>
            </a:r>
            <a:endParaRPr lang="en-US" sz="1600" dirty="0"/>
          </a:p>
        </p:txBody>
      </p:sp>
    </p:spTree>
    <p:extLst>
      <p:ext uri="{BB962C8B-B14F-4D97-AF65-F5344CB8AC3E}">
        <p14:creationId xmlns:p14="http://schemas.microsoft.com/office/powerpoint/2010/main" val="1180652266"/>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81000" y="1066800"/>
            <a:ext cx="8229600" cy="3767185"/>
          </a:xfrm>
        </p:spPr>
        <p:txBody>
          <a:bodyPr>
            <a:spAutoFit/>
          </a:bodyPr>
          <a:lstStyle/>
          <a:p>
            <a:pPr marL="0" indent="0" fontAlgn="auto">
              <a:spcAft>
                <a:spcPts val="0"/>
              </a:spcAft>
              <a:buNone/>
            </a:pPr>
            <a:r>
              <a:rPr lang="en-US" altLang="en-US" sz="1800" b="1" u="sng" dirty="0"/>
              <a:t>Ensemble Learning (Bagging)</a:t>
            </a:r>
            <a:r>
              <a:rPr lang="en-US" altLang="en-US" sz="1800" u="sng" dirty="0"/>
              <a:t>:</a:t>
            </a:r>
          </a:p>
          <a:p>
            <a:pPr marL="0" indent="0">
              <a:buNone/>
            </a:pPr>
            <a:endParaRPr lang="en-IN" sz="1400" dirty="0"/>
          </a:p>
          <a:p>
            <a:pPr marL="0" indent="0">
              <a:buNone/>
            </a:pPr>
            <a:r>
              <a:rPr lang="en-US" sz="1800" dirty="0"/>
              <a:t>Lab- 6  Improve defaulter prediction of the decision tree using bagging ensemble technique</a:t>
            </a:r>
          </a:p>
          <a:p>
            <a:pPr marL="0" indent="0">
              <a:buNone/>
            </a:pPr>
            <a:endParaRPr lang="en-US" sz="1800" dirty="0"/>
          </a:p>
          <a:p>
            <a:pPr marL="0" indent="0">
              <a:buNone/>
            </a:pPr>
            <a:r>
              <a:rPr lang="en-US" sz="1800" dirty="0"/>
              <a:t>Description – Sample data is available at local file system as credit.csv</a:t>
            </a:r>
          </a:p>
          <a:p>
            <a:pPr marL="0" indent="0">
              <a:buNone/>
            </a:pPr>
            <a:endParaRPr lang="en-US" sz="1800" dirty="0"/>
          </a:p>
          <a:p>
            <a:pPr marL="0" indent="0">
              <a:buNone/>
            </a:pPr>
            <a:r>
              <a:rPr lang="en-US" sz="1800" dirty="0"/>
              <a:t>The dataset has 16 attributes described at  </a:t>
            </a:r>
            <a:r>
              <a:rPr lang="en-US" sz="1800" dirty="0">
                <a:hlinkClick r:id="rId3"/>
              </a:rPr>
              <a:t>https://archive.ics.uci.edu/ml/datasets/statlog+(german+credit+data)</a:t>
            </a:r>
            <a:endParaRPr lang="en-US" sz="1800" dirty="0"/>
          </a:p>
          <a:p>
            <a:pPr marL="0" indent="0">
              <a:buNone/>
            </a:pPr>
            <a:r>
              <a:rPr lang="en-US" sz="1800" dirty="0"/>
              <a:t> or in the </a:t>
            </a:r>
            <a:r>
              <a:rPr lang="en-US" sz="1800" u="sng" dirty="0"/>
              <a:t>notes page </a:t>
            </a:r>
            <a:r>
              <a:rPr lang="en-US" sz="1800" dirty="0"/>
              <a:t>of this slide </a:t>
            </a:r>
          </a:p>
          <a:p>
            <a:pPr marL="0" indent="0">
              <a:buNone/>
            </a:pPr>
            <a:endParaRPr lang="en-US" sz="1600" dirty="0"/>
          </a:p>
          <a:p>
            <a:pPr marL="0" indent="0">
              <a:buNone/>
            </a:pPr>
            <a:endParaRPr lang="en-US" sz="1600" dirty="0"/>
          </a:p>
        </p:txBody>
      </p:sp>
      <p:sp>
        <p:nvSpPr>
          <p:cNvPr id="3" name="TextBox 2">
            <a:extLst>
              <a:ext uri="{FF2B5EF4-FFF2-40B4-BE49-F238E27FC236}">
                <a16:creationId xmlns:a16="http://schemas.microsoft.com/office/drawing/2014/main" id="{F00F9BD4-1AD8-49D5-81AC-5AD44146A39D}"/>
              </a:ext>
            </a:extLst>
          </p:cNvPr>
          <p:cNvSpPr txBox="1"/>
          <p:nvPr/>
        </p:nvSpPr>
        <p:spPr>
          <a:xfrm>
            <a:off x="4495800" y="6019800"/>
            <a:ext cx="4343400" cy="369332"/>
          </a:xfrm>
          <a:prstGeom prst="rect">
            <a:avLst/>
          </a:prstGeom>
          <a:noFill/>
        </p:spPr>
        <p:txBody>
          <a:bodyPr wrap="square" rtlCol="0">
            <a:spAutoFit/>
          </a:bodyPr>
          <a:lstStyle/>
          <a:p>
            <a:r>
              <a:rPr lang="en-US" sz="1600" b="1" dirty="0">
                <a:solidFill>
                  <a:srgbClr val="000000"/>
                </a:solidFill>
              </a:rPr>
              <a:t>Sol:</a:t>
            </a:r>
            <a:r>
              <a:rPr lang="en-US" dirty="0">
                <a:solidFill>
                  <a:srgbClr val="000000"/>
                </a:solidFill>
              </a:rPr>
              <a:t> </a:t>
            </a:r>
            <a:r>
              <a:rPr lang="en-US" dirty="0" err="1">
                <a:solidFill>
                  <a:srgbClr val="000000"/>
                </a:solidFill>
              </a:rPr>
              <a:t>Bagging+</a:t>
            </a:r>
            <a:r>
              <a:rPr lang="en-US" sz="1600" dirty="0" err="1">
                <a:solidFill>
                  <a:srgbClr val="000000"/>
                </a:solidFill>
              </a:rPr>
              <a:t>Credit+Decision+Tree.ipynb</a:t>
            </a:r>
            <a:endParaRPr lang="en-US" sz="1600" dirty="0">
              <a:solidFill>
                <a:srgbClr val="000000"/>
              </a:solidFill>
            </a:endParaRPr>
          </a:p>
        </p:txBody>
      </p:sp>
    </p:spTree>
    <p:extLst>
      <p:ext uri="{BB962C8B-B14F-4D97-AF65-F5344CB8AC3E}">
        <p14:creationId xmlns:p14="http://schemas.microsoft.com/office/powerpoint/2010/main" val="3234190175"/>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4062651"/>
          </a:xfrm>
        </p:spPr>
        <p:txBody>
          <a:bodyPr wrap="square">
            <a:spAutoFit/>
          </a:bodyPr>
          <a:lstStyle/>
          <a:p>
            <a:pPr marL="342900" indent="-342900">
              <a:buNone/>
            </a:pPr>
            <a:r>
              <a:rPr lang="en-US" altLang="en-US" sz="1800" b="1" u="sng" dirty="0">
                <a:latin typeface="Arial" charset="0"/>
              </a:rPr>
              <a:t>Ensemble Methods – Boosting Method -</a:t>
            </a:r>
            <a:endParaRPr lang="en-IN" sz="1800" dirty="0"/>
          </a:p>
          <a:p>
            <a:pPr marL="342900" indent="-342900">
              <a:buNone/>
            </a:pPr>
            <a:endParaRPr lang="en-IN" sz="1600" b="1" dirty="0"/>
          </a:p>
          <a:p>
            <a:pPr marL="342900" indent="-342900">
              <a:buFont typeface="+mj-lt"/>
              <a:buAutoNum type="arabicPeriod"/>
            </a:pPr>
            <a:r>
              <a:rPr lang="en-IN" sz="1600" dirty="0"/>
              <a:t>The performance of a model is boosted by the subsequent model</a:t>
            </a:r>
          </a:p>
          <a:p>
            <a:pPr marL="342900" indent="-342900">
              <a:buFont typeface="+mj-lt"/>
              <a:buAutoNum type="arabicPeriod"/>
            </a:pPr>
            <a:endParaRPr lang="en-IN" sz="1600" dirty="0"/>
          </a:p>
          <a:p>
            <a:pPr marL="342900" indent="-342900">
              <a:buFont typeface="+mj-lt"/>
              <a:buAutoNum type="arabicPeriod"/>
            </a:pPr>
            <a:r>
              <a:rPr lang="en-IN" sz="1600" dirty="0"/>
              <a:t>Two prominent boosting algorithms are AdaBoost, short for Adaptive Boosting and Gradient Descent Boosting</a:t>
            </a:r>
          </a:p>
          <a:p>
            <a:pPr marL="342900" indent="-342900">
              <a:buFont typeface="+mj-lt"/>
              <a:buAutoNum type="arabicPeriod"/>
            </a:pPr>
            <a:endParaRPr lang="en-IN" sz="1600" dirty="0"/>
          </a:p>
          <a:p>
            <a:pPr marL="342900" indent="-342900">
              <a:buFont typeface="+mj-lt"/>
              <a:buAutoNum type="arabicPeriod"/>
            </a:pPr>
            <a:r>
              <a:rPr lang="en-IN" sz="1600" dirty="0"/>
              <a:t>In AdaBoost, the successive mode are created with a focus on the ill fitted data of the previous learner</a:t>
            </a:r>
          </a:p>
          <a:p>
            <a:pPr marL="342900" indent="-342900">
              <a:buFont typeface="+mj-lt"/>
              <a:buAutoNum type="arabicPeriod"/>
            </a:pPr>
            <a:endParaRPr lang="en-IN" sz="1600" dirty="0"/>
          </a:p>
          <a:p>
            <a:pPr marL="342900" indent="-342900">
              <a:buFont typeface="+mj-lt"/>
              <a:buAutoNum type="arabicPeriod"/>
            </a:pPr>
            <a:r>
              <a:rPr lang="en-IN" sz="1600" dirty="0"/>
              <a:t>Each successive model focuses more and more on the harder to fit data i.e. their residuals in the previous model</a:t>
            </a:r>
          </a:p>
          <a:p>
            <a:pPr marL="342900" indent="-342900">
              <a:buFont typeface="+mj-lt"/>
              <a:buAutoNum type="arabicPeriod"/>
            </a:pPr>
            <a:endParaRPr lang="en-IN" sz="1600" dirty="0"/>
          </a:p>
          <a:p>
            <a:pPr marL="342900" indent="-342900">
              <a:buNone/>
            </a:pPr>
            <a:endParaRPr lang="en-IN" sz="16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174535023"/>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3176254"/>
          </a:xfrm>
        </p:spPr>
        <p:txBody>
          <a:bodyPr wrap="square">
            <a:spAutoFit/>
          </a:bodyPr>
          <a:lstStyle/>
          <a:p>
            <a:pPr marL="342900" indent="-342900">
              <a:buNone/>
            </a:pPr>
            <a:r>
              <a:rPr lang="en-US" altLang="en-US" sz="1800" b="1" u="sng" dirty="0">
                <a:latin typeface="Arial" charset="0"/>
              </a:rPr>
              <a:t>Ensemble Methods (</a:t>
            </a:r>
            <a:r>
              <a:rPr lang="en-US" altLang="en-US" sz="1800" b="1" u="sng" dirty="0" err="1">
                <a:latin typeface="Arial" charset="0"/>
              </a:rPr>
              <a:t>AdaBoosting</a:t>
            </a:r>
            <a:r>
              <a:rPr lang="en-US" altLang="en-US" sz="1800" b="1" u="sng" dirty="0">
                <a:latin typeface="Arial" charset="0"/>
              </a:rPr>
              <a:t>) -</a:t>
            </a:r>
            <a:endParaRPr lang="en-IN" sz="1800" u="sng" dirty="0"/>
          </a:p>
          <a:p>
            <a:pPr marL="342900" indent="-342900">
              <a:buNone/>
            </a:pPr>
            <a:endParaRPr lang="en-IN" sz="1600" b="1" dirty="0"/>
          </a:p>
          <a:p>
            <a:pPr marL="342900" indent="-342900">
              <a:buFont typeface="+mj-lt"/>
              <a:buAutoNum type="arabicPeriod"/>
            </a:pPr>
            <a:r>
              <a:rPr lang="en-IN" sz="1600" dirty="0"/>
              <a:t>The models are grown sequentially; except for the first, each subsequent model is grown from previously grown learners</a:t>
            </a:r>
          </a:p>
          <a:p>
            <a:pPr marL="342900" indent="-342900">
              <a:buFont typeface="+mj-lt"/>
              <a:buAutoNum type="arabicPeriod"/>
            </a:pPr>
            <a:endParaRPr lang="en-IN" sz="1600" dirty="0"/>
          </a:p>
          <a:p>
            <a:pPr marL="342900" indent="-342900">
              <a:buFont typeface="+mj-lt"/>
              <a:buAutoNum type="arabicPeriod"/>
            </a:pPr>
            <a:r>
              <a:rPr lang="en-IN" sz="1600" dirty="0"/>
              <a:t>During voting higher weight is given to the votes of models which perform better in respective training data unlike Bagging where all get equal weight</a:t>
            </a:r>
          </a:p>
          <a:p>
            <a:pPr marL="342900" indent="-342900">
              <a:buFont typeface="+mj-lt"/>
              <a:buAutoNum type="arabicPeriod"/>
            </a:pPr>
            <a:endParaRPr lang="en-IN" sz="1600" dirty="0"/>
          </a:p>
          <a:p>
            <a:pPr marL="342900" indent="-342900">
              <a:buFont typeface="+mj-lt"/>
              <a:buAutoNum type="arabicPeriod"/>
            </a:pPr>
            <a:r>
              <a:rPr lang="en-IN" sz="1600" dirty="0"/>
              <a:t>Boosting slows down learning (because it is sequential) but the model generally performs well</a:t>
            </a:r>
          </a:p>
          <a:p>
            <a:pPr marL="342900" indent="-342900">
              <a:buNone/>
            </a:pPr>
            <a:endParaRPr lang="en-IN" sz="16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369332"/>
          </a:xfrm>
        </p:spPr>
        <p:txBody>
          <a:bodyPr wrap="square">
            <a:spAutoFit/>
          </a:bodyPr>
          <a:lstStyle/>
          <a:p>
            <a:pPr marL="342900" indent="-342900">
              <a:buNone/>
            </a:pPr>
            <a:r>
              <a:rPr lang="en-US" altLang="en-US" sz="1800" b="1" u="sng" dirty="0">
                <a:latin typeface="Arial" charset="0"/>
              </a:rPr>
              <a:t>Ensemble Methods (</a:t>
            </a:r>
            <a:r>
              <a:rPr lang="en-US" altLang="en-US" sz="1800" b="1" u="sng" dirty="0" err="1">
                <a:latin typeface="Arial" charset="0"/>
              </a:rPr>
              <a:t>AdaBoosting</a:t>
            </a:r>
            <a:r>
              <a:rPr lang="en-US" altLang="en-US" sz="1800" b="1" u="sng" dirty="0">
                <a:latin typeface="Arial" charset="0"/>
              </a:rPr>
              <a:t>) -</a:t>
            </a:r>
            <a:endParaRPr lang="en-IN" sz="1600" b="1"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a16="http://schemas.microsoft.com/office/drawing/2014/main" id="{CF58B440-27E9-4637-A6BA-702FABD67A0E}"/>
              </a:ext>
            </a:extLst>
          </p:cNvPr>
          <p:cNvSpPr txBox="1"/>
          <p:nvPr/>
        </p:nvSpPr>
        <p:spPr>
          <a:xfrm>
            <a:off x="762000" y="5867400"/>
            <a:ext cx="7543800" cy="381000"/>
          </a:xfrm>
          <a:prstGeom prst="rect">
            <a:avLst/>
          </a:prstGeom>
          <a:noFill/>
        </p:spPr>
        <p:txBody>
          <a:bodyPr wrap="square" rtlCol="0">
            <a:spAutoFit/>
          </a:bodyPr>
          <a:lstStyle/>
          <a:p>
            <a:r>
              <a:rPr lang="en-US" dirty="0"/>
              <a:t>Source: https://link.springer.com/article/10.1007/s13721-013-0034-x</a:t>
            </a:r>
          </a:p>
        </p:txBody>
      </p:sp>
      <p:grpSp>
        <p:nvGrpSpPr>
          <p:cNvPr id="14" name="Group 13">
            <a:extLst>
              <a:ext uri="{FF2B5EF4-FFF2-40B4-BE49-F238E27FC236}">
                <a16:creationId xmlns:a16="http://schemas.microsoft.com/office/drawing/2014/main" id="{3F1940DE-4A0E-47C9-912E-CE7E8E63B6A3}"/>
              </a:ext>
            </a:extLst>
          </p:cNvPr>
          <p:cNvGrpSpPr/>
          <p:nvPr/>
        </p:nvGrpSpPr>
        <p:grpSpPr>
          <a:xfrm>
            <a:off x="424543" y="1524000"/>
            <a:ext cx="8425316" cy="3074551"/>
            <a:chOff x="424543" y="1987671"/>
            <a:chExt cx="8425316" cy="3074551"/>
          </a:xfrm>
        </p:grpSpPr>
        <p:pic>
          <p:nvPicPr>
            <p:cNvPr id="3074" name="Picture 2" descr="https://static-content.springer.com/image/art%3A10.1007%2Fs13721-013-0034-x/MediaObjects/13721_2013_34_Fig5_HTML.gif">
              <a:extLst>
                <a:ext uri="{FF2B5EF4-FFF2-40B4-BE49-F238E27FC236}">
                  <a16:creationId xmlns:a16="http://schemas.microsoft.com/office/drawing/2014/main" id="{D52F7312-0CEE-4DBB-B42B-CCB3D0A34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386" y="1987671"/>
              <a:ext cx="4337814" cy="18223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1C2F6B-323A-415A-B85E-0F5E9491D2DD}"/>
                </a:ext>
              </a:extLst>
            </p:cNvPr>
            <p:cNvSpPr txBox="1"/>
            <p:nvPr/>
          </p:nvSpPr>
          <p:spPr>
            <a:xfrm>
              <a:off x="424543" y="2123301"/>
              <a:ext cx="2968625" cy="954107"/>
            </a:xfrm>
            <a:prstGeom prst="rect">
              <a:avLst/>
            </a:prstGeom>
            <a:noFill/>
          </p:spPr>
          <p:txBody>
            <a:bodyPr wrap="square" rtlCol="0">
              <a:spAutoFit/>
            </a:bodyPr>
            <a:lstStyle/>
            <a:p>
              <a:r>
                <a:rPr lang="en-US" sz="1400" dirty="0"/>
                <a:t>Training data from base data with focus on instances which were incorrectly classified by earlier model (if any)</a:t>
              </a:r>
            </a:p>
          </p:txBody>
        </p:sp>
        <p:sp>
          <p:nvSpPr>
            <p:cNvPr id="7" name="TextBox 6">
              <a:extLst>
                <a:ext uri="{FF2B5EF4-FFF2-40B4-BE49-F238E27FC236}">
                  <a16:creationId xmlns:a16="http://schemas.microsoft.com/office/drawing/2014/main" id="{959E0C83-927D-4B06-AD71-8E0E899D3303}"/>
                </a:ext>
              </a:extLst>
            </p:cNvPr>
            <p:cNvSpPr txBox="1"/>
            <p:nvPr/>
          </p:nvSpPr>
          <p:spPr>
            <a:xfrm>
              <a:off x="3116715" y="3892671"/>
              <a:ext cx="2968625" cy="1169551"/>
            </a:xfrm>
            <a:prstGeom prst="rect">
              <a:avLst/>
            </a:prstGeom>
            <a:noFill/>
          </p:spPr>
          <p:txBody>
            <a:bodyPr wrap="square" rtlCol="0">
              <a:spAutoFit/>
            </a:bodyPr>
            <a:lstStyle/>
            <a:p>
              <a:r>
                <a:rPr lang="en-US" sz="1400" dirty="0"/>
                <a:t>K similar classifiers created in sequence with respective training data with focus on addressing the misclassified data, not the usual cost functions</a:t>
              </a:r>
            </a:p>
          </p:txBody>
        </p:sp>
        <p:sp>
          <p:nvSpPr>
            <p:cNvPr id="9" name="TextBox 8">
              <a:extLst>
                <a:ext uri="{FF2B5EF4-FFF2-40B4-BE49-F238E27FC236}">
                  <a16:creationId xmlns:a16="http://schemas.microsoft.com/office/drawing/2014/main" id="{32B63202-F353-435F-A0A7-9FA7A4649833}"/>
                </a:ext>
              </a:extLst>
            </p:cNvPr>
            <p:cNvSpPr txBox="1"/>
            <p:nvPr/>
          </p:nvSpPr>
          <p:spPr>
            <a:xfrm>
              <a:off x="6858000" y="3687574"/>
              <a:ext cx="1991859" cy="523220"/>
            </a:xfrm>
            <a:prstGeom prst="rect">
              <a:avLst/>
            </a:prstGeom>
            <a:noFill/>
          </p:spPr>
          <p:txBody>
            <a:bodyPr wrap="square" rtlCol="0">
              <a:spAutoFit/>
            </a:bodyPr>
            <a:lstStyle/>
            <a:p>
              <a:r>
                <a:rPr lang="en-US" sz="1400" dirty="0"/>
                <a:t>Voting could be simple or weighted</a:t>
              </a:r>
            </a:p>
          </p:txBody>
        </p:sp>
        <p:cxnSp>
          <p:nvCxnSpPr>
            <p:cNvPr id="5" name="Straight Arrow Connector 4">
              <a:extLst>
                <a:ext uri="{FF2B5EF4-FFF2-40B4-BE49-F238E27FC236}">
                  <a16:creationId xmlns:a16="http://schemas.microsoft.com/office/drawing/2014/main" id="{7A128DAF-449C-44B3-B3F5-89E8812721C9}"/>
                </a:ext>
              </a:extLst>
            </p:cNvPr>
            <p:cNvCxnSpPr>
              <a:cxnSpLocks/>
              <a:stCxn id="9" idx="1"/>
            </p:cNvCxnSpPr>
            <p:nvPr/>
          </p:nvCxnSpPr>
          <p:spPr>
            <a:xfrm flipH="1" flipV="1">
              <a:off x="6705600" y="3505200"/>
              <a:ext cx="152400" cy="443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F663CD-6724-4ABE-87B8-05F366538D72}"/>
                </a:ext>
              </a:extLst>
            </p:cNvPr>
            <p:cNvCxnSpPr>
              <a:cxnSpLocks/>
            </p:cNvCxnSpPr>
            <p:nvPr/>
          </p:nvCxnSpPr>
          <p:spPr>
            <a:xfrm>
              <a:off x="2362200" y="2895600"/>
              <a:ext cx="1142999" cy="175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CF5CC6E-E2E1-4005-ACA8-92B1B39FFB4A}"/>
                </a:ext>
              </a:extLst>
            </p:cNvPr>
            <p:cNvCxnSpPr>
              <a:stCxn id="7" idx="0"/>
            </p:cNvCxnSpPr>
            <p:nvPr/>
          </p:nvCxnSpPr>
          <p:spPr>
            <a:xfrm flipV="1">
              <a:off x="4601028" y="3289675"/>
              <a:ext cx="428172" cy="602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id="{2C6C314C-4360-45D2-83B5-1C923E550A57}"/>
              </a:ext>
            </a:extLst>
          </p:cNvPr>
          <p:cNvSpPr txBox="1"/>
          <p:nvPr/>
        </p:nvSpPr>
        <p:spPr>
          <a:xfrm>
            <a:off x="460376" y="4749225"/>
            <a:ext cx="8389484" cy="584775"/>
          </a:xfrm>
          <a:prstGeom prst="rect">
            <a:avLst/>
          </a:prstGeom>
          <a:noFill/>
        </p:spPr>
        <p:txBody>
          <a:bodyPr wrap="square" rtlCol="0">
            <a:spAutoFit/>
          </a:bodyPr>
          <a:lstStyle/>
          <a:p>
            <a:r>
              <a:rPr lang="en-US" sz="1600" dirty="0"/>
              <a:t>It is called Adaptive Boosting as the weights are re-assigned to each instance, with higher weights to incorrectly classified instance</a:t>
            </a:r>
          </a:p>
        </p:txBody>
      </p:sp>
    </p:spTree>
    <p:extLst>
      <p:ext uri="{BB962C8B-B14F-4D97-AF65-F5344CB8AC3E}">
        <p14:creationId xmlns:p14="http://schemas.microsoft.com/office/powerpoint/2010/main" val="822867908"/>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371600"/>
            <a:ext cx="8795664" cy="4770537"/>
          </a:xfrm>
        </p:spPr>
        <p:txBody>
          <a:bodyPr wrap="square">
            <a:spAutoFit/>
          </a:bodyPr>
          <a:lstStyle/>
          <a:p>
            <a:pPr marL="342900" indent="-342900">
              <a:buFont typeface="+mj-lt"/>
              <a:buAutoNum type="arabicPeriod"/>
            </a:pPr>
            <a:r>
              <a:rPr lang="en-US" sz="1600" dirty="0"/>
              <a:t>Ensemble is a group of models that are used together for prediction both in classification and regression cases</a:t>
            </a:r>
          </a:p>
          <a:p>
            <a:pPr marL="342900" indent="-342900">
              <a:buFont typeface="+mj-lt"/>
              <a:buAutoNum type="arabicPeriod"/>
            </a:pPr>
            <a:endParaRPr lang="en-US" sz="1600" dirty="0"/>
          </a:p>
          <a:p>
            <a:pPr marL="342900" indent="-342900">
              <a:buFont typeface="+mj-lt"/>
              <a:buAutoNum type="arabicPeriod"/>
            </a:pPr>
            <a:r>
              <a:rPr lang="en-US" sz="1600" dirty="0"/>
              <a:t>Why do we need ensemble? We wish to build a highly accurate and generalizable model</a:t>
            </a:r>
          </a:p>
          <a:p>
            <a:pPr marL="342900" indent="-342900">
              <a:buFont typeface="+mj-lt"/>
              <a:buAutoNum type="arabicPeriod"/>
            </a:pPr>
            <a:endParaRPr lang="en-US" sz="1600" dirty="0"/>
          </a:p>
          <a:p>
            <a:pPr marL="342900" indent="-342900">
              <a:buFont typeface="+mj-lt"/>
              <a:buAutoNum type="arabicPeriod"/>
            </a:pPr>
            <a:r>
              <a:rPr lang="en-US" sz="1600" dirty="0"/>
              <a:t>We employ various methods to achieve this for e.g. tuning hyper parameters, up-sampling/ down-sampling etc.</a:t>
            </a:r>
          </a:p>
          <a:p>
            <a:pPr marL="342900" indent="-342900">
              <a:buFont typeface="+mj-lt"/>
              <a:buAutoNum type="arabicPeriod"/>
            </a:pPr>
            <a:endParaRPr lang="en-US" sz="1600" dirty="0"/>
          </a:p>
          <a:p>
            <a:pPr marL="342900" indent="-342900">
              <a:buFont typeface="+mj-lt"/>
              <a:buAutoNum type="arabicPeriod"/>
            </a:pPr>
            <a:r>
              <a:rPr lang="en-US" sz="1600" dirty="0"/>
              <a:t>Ensemble is another way of getting the high accuracy in prediction. Rather than create a single highly accurate model (thru delicate fine tuning), generate a set of models and predict by aggregating the output of all the models</a:t>
            </a:r>
          </a:p>
          <a:p>
            <a:pPr marL="342900" indent="-342900">
              <a:buFont typeface="+mj-lt"/>
              <a:buAutoNum type="arabicPeriod"/>
            </a:pPr>
            <a:endParaRPr lang="en-US" sz="1600" dirty="0"/>
          </a:p>
          <a:p>
            <a:pPr marL="342900" indent="-342900">
              <a:buFont typeface="+mj-lt"/>
              <a:buAutoNum type="arabicPeriod"/>
            </a:pPr>
            <a:r>
              <a:rPr lang="en-US" sz="1600" dirty="0"/>
              <a:t>The motivation behind ensemble is the belief that a committee of experts working together are more likely to be accurate than individual experts</a:t>
            </a:r>
          </a:p>
          <a:p>
            <a:pPr marL="342900" indent="-342900">
              <a:buFont typeface="+mj-lt"/>
              <a:buAutoNum type="arabicPeriod"/>
            </a:pPr>
            <a:endParaRPr lang="en-US" sz="1600" dirty="0"/>
          </a:p>
          <a:p>
            <a:pPr marL="342900" indent="-342900">
              <a:buFont typeface="+mj-lt"/>
              <a:buAutoNum type="arabicPeriod"/>
            </a:pPr>
            <a:r>
              <a:rPr lang="en-US" sz="1600" dirty="0"/>
              <a:t>The same belief is applied here. A group of predictors (may not be strong predictors), together become strong predictors</a:t>
            </a:r>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B85D172E-2D07-4057-9BE5-2F6E25EA8A27}"/>
              </a:ext>
            </a:extLst>
          </p:cNvPr>
          <p:cNvSpPr txBox="1"/>
          <p:nvPr/>
        </p:nvSpPr>
        <p:spPr>
          <a:xfrm>
            <a:off x="307975" y="762000"/>
            <a:ext cx="4264025" cy="369332"/>
          </a:xfrm>
          <a:prstGeom prst="rect">
            <a:avLst/>
          </a:prstGeom>
          <a:noFill/>
        </p:spPr>
        <p:txBody>
          <a:bodyPr wrap="square" rtlCol="0">
            <a:spAutoFit/>
          </a:bodyPr>
          <a:lstStyle/>
          <a:p>
            <a:r>
              <a:rPr lang="en-US" altLang="en-US" b="1" u="sng" dirty="0"/>
              <a:t>Ensemble Methods </a:t>
            </a:r>
            <a:r>
              <a:rPr lang="en-US" altLang="en-US" dirty="0"/>
              <a:t>- Introduction</a:t>
            </a:r>
            <a:endParaRPr lang="en-IN" sz="1600" dirty="0"/>
          </a:p>
        </p:txBody>
      </p:sp>
    </p:spTree>
    <p:extLst>
      <p:ext uri="{BB962C8B-B14F-4D97-AF65-F5344CB8AC3E}">
        <p14:creationId xmlns:p14="http://schemas.microsoft.com/office/powerpoint/2010/main" val="1851733236"/>
      </p:ext>
    </p:extLst>
  </p:cSld>
  <p:clrMapOvr>
    <a:masterClrMapping/>
  </p:clrMapOvr>
  <p:transition spd="med">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3490186"/>
          </a:xfrm>
        </p:spPr>
        <p:txBody>
          <a:bodyPr>
            <a:spAutoFit/>
          </a:bodyPr>
          <a:lstStyle/>
          <a:p>
            <a:pPr marL="0" indent="0" fontAlgn="auto">
              <a:spcAft>
                <a:spcPts val="0"/>
              </a:spcAft>
              <a:buNone/>
            </a:pPr>
            <a:r>
              <a:rPr lang="en-US" altLang="en-US" sz="1800" b="1" u="sng" dirty="0"/>
              <a:t>Ensemble Learning (</a:t>
            </a:r>
            <a:r>
              <a:rPr lang="en-US" altLang="en-US" sz="1800" b="1" u="sng" dirty="0" err="1"/>
              <a:t>AdaBoosting</a:t>
            </a:r>
            <a:r>
              <a:rPr lang="en-US" altLang="en-US" sz="1800" b="1" u="sng" dirty="0"/>
              <a:t>)-</a:t>
            </a:r>
            <a:endParaRPr lang="en-US" altLang="en-US" sz="1800" u="sng" dirty="0"/>
          </a:p>
          <a:p>
            <a:pPr marL="0" indent="0">
              <a:buNone/>
            </a:pPr>
            <a:endParaRPr lang="en-IN" sz="1400" dirty="0"/>
          </a:p>
          <a:p>
            <a:pPr marL="0" indent="0">
              <a:buNone/>
            </a:pPr>
            <a:r>
              <a:rPr lang="en-US" sz="1800" dirty="0"/>
              <a:t>Lab- 7  Improve defaulter prediction of the decision tree using </a:t>
            </a:r>
            <a:r>
              <a:rPr lang="en-US" sz="1800" dirty="0" err="1"/>
              <a:t>Adaboosting</a:t>
            </a:r>
            <a:endParaRPr lang="en-US" sz="1800" dirty="0"/>
          </a:p>
          <a:p>
            <a:pPr marL="0" indent="0">
              <a:buNone/>
            </a:pPr>
            <a:endParaRPr lang="en-US" sz="1800" dirty="0"/>
          </a:p>
          <a:p>
            <a:pPr marL="0" indent="0">
              <a:buNone/>
            </a:pPr>
            <a:r>
              <a:rPr lang="en-US" sz="1800" dirty="0"/>
              <a:t>Description – Sample data is available at local file system as credit.csv</a:t>
            </a:r>
          </a:p>
          <a:p>
            <a:pPr marL="0" indent="0">
              <a:buNone/>
            </a:pPr>
            <a:endParaRPr lang="en-US" sz="1800" dirty="0"/>
          </a:p>
          <a:p>
            <a:pPr marL="0" indent="0">
              <a:buNone/>
            </a:pPr>
            <a:r>
              <a:rPr lang="en-US" sz="1800" dirty="0"/>
              <a:t>The dataset has 16 attributes described at  </a:t>
            </a:r>
            <a:r>
              <a:rPr lang="en-US" sz="1800" dirty="0">
                <a:hlinkClick r:id="rId3"/>
              </a:rPr>
              <a:t>https://archive.ics.uci.edu/ml/datasets/statlog+(german+credit+data)</a:t>
            </a:r>
            <a:endParaRPr lang="en-US" sz="1800" dirty="0"/>
          </a:p>
          <a:p>
            <a:pPr marL="0" indent="0">
              <a:buNone/>
            </a:pPr>
            <a:r>
              <a:rPr lang="en-US" sz="1800" dirty="0"/>
              <a:t> or in the </a:t>
            </a:r>
            <a:r>
              <a:rPr lang="en-US" sz="1800" u="sng" dirty="0"/>
              <a:t>notes page </a:t>
            </a:r>
            <a:r>
              <a:rPr lang="en-US" sz="1800" dirty="0"/>
              <a:t>of this slide </a:t>
            </a:r>
          </a:p>
          <a:p>
            <a:pPr marL="0" indent="0">
              <a:buNone/>
            </a:pPr>
            <a:endParaRPr lang="en-US" sz="1600" dirty="0"/>
          </a:p>
          <a:p>
            <a:pPr marL="0" indent="0">
              <a:buNone/>
            </a:pPr>
            <a:endParaRPr lang="en-US" sz="1600" dirty="0"/>
          </a:p>
        </p:txBody>
      </p:sp>
      <p:sp>
        <p:nvSpPr>
          <p:cNvPr id="3" name="TextBox 2">
            <a:extLst>
              <a:ext uri="{FF2B5EF4-FFF2-40B4-BE49-F238E27FC236}">
                <a16:creationId xmlns:a16="http://schemas.microsoft.com/office/drawing/2014/main" id="{F00F9BD4-1AD8-49D5-81AC-5AD44146A39D}"/>
              </a:ext>
            </a:extLst>
          </p:cNvPr>
          <p:cNvSpPr txBox="1"/>
          <p:nvPr/>
        </p:nvSpPr>
        <p:spPr>
          <a:xfrm>
            <a:off x="4495800" y="6019800"/>
            <a:ext cx="4343400" cy="369332"/>
          </a:xfrm>
          <a:prstGeom prst="rect">
            <a:avLst/>
          </a:prstGeom>
          <a:noFill/>
        </p:spPr>
        <p:txBody>
          <a:bodyPr wrap="square" rtlCol="0">
            <a:spAutoFit/>
          </a:bodyPr>
          <a:lstStyle/>
          <a:p>
            <a:r>
              <a:rPr lang="en-US" sz="1600" b="1" dirty="0">
                <a:solidFill>
                  <a:srgbClr val="000000"/>
                </a:solidFill>
              </a:rPr>
              <a:t>Sol:</a:t>
            </a:r>
            <a:r>
              <a:rPr lang="en-US" dirty="0">
                <a:solidFill>
                  <a:srgbClr val="000000"/>
                </a:solidFill>
              </a:rPr>
              <a:t> </a:t>
            </a:r>
            <a:r>
              <a:rPr lang="en-US" dirty="0" err="1">
                <a:solidFill>
                  <a:srgbClr val="000000"/>
                </a:solidFill>
              </a:rPr>
              <a:t>Adaboost+</a:t>
            </a:r>
            <a:r>
              <a:rPr lang="en-US" sz="1600" dirty="0" err="1">
                <a:solidFill>
                  <a:srgbClr val="000000"/>
                </a:solidFill>
              </a:rPr>
              <a:t>Credit+Decision+Tree.ipynb</a:t>
            </a:r>
            <a:endParaRPr lang="en-US" sz="1600" dirty="0">
              <a:solidFill>
                <a:srgbClr val="000000"/>
              </a:solidFill>
            </a:endParaRPr>
          </a:p>
        </p:txBody>
      </p:sp>
    </p:spTree>
    <p:extLst>
      <p:ext uri="{BB962C8B-B14F-4D97-AF65-F5344CB8AC3E}">
        <p14:creationId xmlns:p14="http://schemas.microsoft.com/office/powerpoint/2010/main" val="3670685689"/>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2634567"/>
          </a:xfrm>
        </p:spPr>
        <p:txBody>
          <a:bodyPr wrap="square">
            <a:spAutoFit/>
          </a:bodyPr>
          <a:lstStyle/>
          <a:p>
            <a:pPr marL="342900" indent="-342900">
              <a:buNone/>
            </a:pPr>
            <a:r>
              <a:rPr lang="en-US" altLang="en-US" sz="1800" b="1" u="sng" dirty="0">
                <a:latin typeface="Arial" charset="0"/>
              </a:rPr>
              <a:t>Ensemble Methods (Gradient Descent Boosting)-</a:t>
            </a:r>
          </a:p>
          <a:p>
            <a:pPr marL="342900" indent="-342900">
              <a:buNone/>
            </a:pPr>
            <a:endParaRPr lang="en-IN" sz="1600" b="1" u="sng" dirty="0"/>
          </a:p>
          <a:p>
            <a:pPr marL="342900" indent="-342900">
              <a:buFont typeface="+mj-lt"/>
              <a:buAutoNum type="arabicPeriod"/>
            </a:pPr>
            <a:r>
              <a:rPr lang="en-IN" sz="1600" dirty="0"/>
              <a:t>Each model is fit on a modified version of original data (original data is replaced with the x values and </a:t>
            </a:r>
            <a:r>
              <a:rPr lang="en-IN" sz="1600" b="1" dirty="0"/>
              <a:t>residuals</a:t>
            </a:r>
            <a:r>
              <a:rPr lang="en-IN" sz="1600" dirty="0"/>
              <a:t> from previous model</a:t>
            </a:r>
          </a:p>
          <a:p>
            <a:pPr marL="342900" indent="-342900">
              <a:buFont typeface="+mj-lt"/>
              <a:buAutoNum type="arabicPeriod"/>
            </a:pPr>
            <a:endParaRPr lang="en-IN" sz="1600" dirty="0"/>
          </a:p>
          <a:p>
            <a:pPr marL="342900" indent="-342900">
              <a:buFont typeface="+mj-lt"/>
              <a:buAutoNum type="arabicPeriod"/>
            </a:pPr>
            <a:r>
              <a:rPr lang="en-IN" sz="1600" dirty="0"/>
              <a:t>By fitting new models to the residuals, </a:t>
            </a:r>
            <a:r>
              <a:rPr lang="en-IN" sz="1600" u="sng" dirty="0"/>
              <a:t>the overall model gradually improves in areas where residuals are initially high</a:t>
            </a:r>
          </a:p>
          <a:p>
            <a:pPr marL="342900" indent="-342900">
              <a:buFont typeface="+mj-lt"/>
              <a:buAutoNum type="arabicPeriod"/>
            </a:pPr>
            <a:endParaRPr lang="en-IN" sz="1600" u="sng" dirty="0"/>
          </a:p>
          <a:p>
            <a:pPr marL="342900" indent="-342900">
              <a:buNone/>
            </a:pPr>
            <a:endParaRPr lang="en-IN" sz="1600" u="sng"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568817334"/>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gradient boosting with residuals">
            <a:extLst>
              <a:ext uri="{FF2B5EF4-FFF2-40B4-BE49-F238E27FC236}">
                <a16:creationId xmlns:a16="http://schemas.microsoft.com/office/drawing/2014/main" id="{4513D84E-3160-4D48-8159-782E8D98D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475713"/>
            <a:ext cx="5410199" cy="49204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AD1090-BCED-49CD-A254-7811AE9B4333}"/>
              </a:ext>
            </a:extLst>
          </p:cNvPr>
          <p:cNvSpPr txBox="1"/>
          <p:nvPr/>
        </p:nvSpPr>
        <p:spPr>
          <a:xfrm>
            <a:off x="228600" y="1636693"/>
            <a:ext cx="2946396" cy="954107"/>
          </a:xfrm>
          <a:prstGeom prst="rect">
            <a:avLst/>
          </a:prstGeom>
          <a:noFill/>
        </p:spPr>
        <p:txBody>
          <a:bodyPr wrap="square" rtlCol="0">
            <a:spAutoFit/>
          </a:bodyPr>
          <a:lstStyle/>
          <a:p>
            <a:r>
              <a:rPr lang="en-US" sz="1400" dirty="0"/>
              <a:t>First model results in residuals (dots that fall above and below the surface. The result (red) is same as first model</a:t>
            </a:r>
          </a:p>
        </p:txBody>
      </p:sp>
      <p:sp>
        <p:nvSpPr>
          <p:cNvPr id="4" name="TextBox 3">
            <a:extLst>
              <a:ext uri="{FF2B5EF4-FFF2-40B4-BE49-F238E27FC236}">
                <a16:creationId xmlns:a16="http://schemas.microsoft.com/office/drawing/2014/main" id="{F985AE54-9A73-47AC-A713-82BE6C43C2C7}"/>
              </a:ext>
            </a:extLst>
          </p:cNvPr>
          <p:cNvSpPr txBox="1"/>
          <p:nvPr/>
        </p:nvSpPr>
        <p:spPr>
          <a:xfrm>
            <a:off x="228599" y="2743200"/>
            <a:ext cx="2873821" cy="1815882"/>
          </a:xfrm>
          <a:prstGeom prst="rect">
            <a:avLst/>
          </a:prstGeom>
          <a:noFill/>
        </p:spPr>
        <p:txBody>
          <a:bodyPr wrap="square" rtlCol="0">
            <a:spAutoFit/>
          </a:bodyPr>
          <a:lstStyle/>
          <a:p>
            <a:r>
              <a:rPr lang="en-US" sz="1400" dirty="0"/>
              <a:t>Next model focuses on the residuals of the first model to reclassify them as correctly as possible</a:t>
            </a:r>
          </a:p>
          <a:p>
            <a:endParaRPr lang="en-US" sz="1400" dirty="0"/>
          </a:p>
          <a:p>
            <a:r>
              <a:rPr lang="en-US" sz="1400" dirty="0"/>
              <a:t>The combined effect of this surface and previous model surface is shown in red</a:t>
            </a:r>
          </a:p>
        </p:txBody>
      </p:sp>
      <p:cxnSp>
        <p:nvCxnSpPr>
          <p:cNvPr id="5" name="Straight Arrow Connector 4">
            <a:extLst>
              <a:ext uri="{FF2B5EF4-FFF2-40B4-BE49-F238E27FC236}">
                <a16:creationId xmlns:a16="http://schemas.microsoft.com/office/drawing/2014/main" id="{2C6BBA89-6A26-406A-BF75-CD3A60583A61}"/>
              </a:ext>
            </a:extLst>
          </p:cNvPr>
          <p:cNvCxnSpPr>
            <a:cxnSpLocks/>
          </p:cNvCxnSpPr>
          <p:nvPr/>
        </p:nvCxnSpPr>
        <p:spPr>
          <a:xfrm>
            <a:off x="5638800" y="1905000"/>
            <a:ext cx="1371600" cy="1523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A849300-47CC-4D19-BAA7-4B1C73C92F00}"/>
              </a:ext>
            </a:extLst>
          </p:cNvPr>
          <p:cNvCxnSpPr>
            <a:cxnSpLocks/>
          </p:cNvCxnSpPr>
          <p:nvPr/>
        </p:nvCxnSpPr>
        <p:spPr>
          <a:xfrm flipV="1">
            <a:off x="5562600" y="3810000"/>
            <a:ext cx="121920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2D52EEF-AF29-4173-B3CE-070B67957B44}"/>
              </a:ext>
            </a:extLst>
          </p:cNvPr>
          <p:cNvSpPr txBox="1"/>
          <p:nvPr/>
        </p:nvSpPr>
        <p:spPr>
          <a:xfrm>
            <a:off x="228600" y="4648200"/>
            <a:ext cx="2895600" cy="1600438"/>
          </a:xfrm>
          <a:prstGeom prst="rect">
            <a:avLst/>
          </a:prstGeom>
          <a:noFill/>
        </p:spPr>
        <p:txBody>
          <a:bodyPr wrap="square" rtlCol="0">
            <a:spAutoFit/>
          </a:bodyPr>
          <a:lstStyle/>
          <a:p>
            <a:r>
              <a:rPr lang="en-US" sz="1400" dirty="0"/>
              <a:t>The third model focusses on the residuals of the previous ensemble</a:t>
            </a:r>
          </a:p>
          <a:p>
            <a:endParaRPr lang="en-US" sz="1400" dirty="0"/>
          </a:p>
          <a:p>
            <a:r>
              <a:rPr lang="en-US" sz="1400" dirty="0"/>
              <a:t>The combine result of the new surface with the previous surface is shown in red</a:t>
            </a:r>
          </a:p>
        </p:txBody>
      </p:sp>
      <p:sp>
        <p:nvSpPr>
          <p:cNvPr id="8" name="Left Brace 7">
            <a:extLst>
              <a:ext uri="{FF2B5EF4-FFF2-40B4-BE49-F238E27FC236}">
                <a16:creationId xmlns:a16="http://schemas.microsoft.com/office/drawing/2014/main" id="{28ECEDEA-031B-4432-81CA-210C145238DF}"/>
              </a:ext>
            </a:extLst>
          </p:cNvPr>
          <p:cNvSpPr/>
          <p:nvPr/>
        </p:nvSpPr>
        <p:spPr>
          <a:xfrm>
            <a:off x="3124200" y="3200400"/>
            <a:ext cx="304800" cy="13716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473FE4B-9BE2-49F8-B9DA-6564E11AE873}"/>
              </a:ext>
            </a:extLst>
          </p:cNvPr>
          <p:cNvSpPr/>
          <p:nvPr/>
        </p:nvSpPr>
        <p:spPr>
          <a:xfrm>
            <a:off x="3174996" y="4724400"/>
            <a:ext cx="330204" cy="13845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5AC7C820-66FA-4E5F-AB72-3F1FEE62A7B0}"/>
              </a:ext>
            </a:extLst>
          </p:cNvPr>
          <p:cNvSpPr/>
          <p:nvPr/>
        </p:nvSpPr>
        <p:spPr>
          <a:xfrm>
            <a:off x="3109682" y="1600200"/>
            <a:ext cx="446314" cy="13436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12A94DC-B79C-456E-8D82-1DD394009315}"/>
              </a:ext>
            </a:extLst>
          </p:cNvPr>
          <p:cNvCxnSpPr/>
          <p:nvPr/>
        </p:nvCxnSpPr>
        <p:spPr>
          <a:xfrm flipV="1">
            <a:off x="5638800" y="5562600"/>
            <a:ext cx="9906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CA54991-AE93-4918-BA79-6FE78B4ADD1A}"/>
              </a:ext>
            </a:extLst>
          </p:cNvPr>
          <p:cNvCxnSpPr/>
          <p:nvPr/>
        </p:nvCxnSpPr>
        <p:spPr>
          <a:xfrm>
            <a:off x="7391400" y="3810000"/>
            <a:ext cx="0" cy="14988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3">
            <a:extLst>
              <a:ext uri="{FF2B5EF4-FFF2-40B4-BE49-F238E27FC236}">
                <a16:creationId xmlns:a16="http://schemas.microsoft.com/office/drawing/2014/main" id="{58D33FFE-B40A-4994-9E17-F42FEC35B52B}"/>
              </a:ext>
            </a:extLst>
          </p:cNvPr>
          <p:cNvSpPr txBox="1">
            <a:spLocks noChangeArrowheads="1"/>
          </p:cNvSpPr>
          <p:nvPr/>
        </p:nvSpPr>
        <p:spPr>
          <a:xfrm>
            <a:off x="203196" y="1011603"/>
            <a:ext cx="8795664" cy="664797"/>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None/>
            </a:pPr>
            <a:r>
              <a:rPr lang="en-US" altLang="en-US" sz="1800" b="1" u="sng" dirty="0">
                <a:latin typeface="Arial" charset="0"/>
              </a:rPr>
              <a:t>Ensemble Methods (Gradient Descent Boosting)-</a:t>
            </a:r>
          </a:p>
          <a:p>
            <a:pPr marL="342900" indent="-342900" fontAlgn="auto">
              <a:spcAft>
                <a:spcPts val="0"/>
              </a:spcAft>
              <a:buFont typeface="Arial"/>
              <a:buNone/>
            </a:pPr>
            <a:endParaRPr lang="en-US" sz="1600" dirty="0"/>
          </a:p>
        </p:txBody>
      </p:sp>
    </p:spTree>
    <p:extLst>
      <p:ext uri="{BB962C8B-B14F-4D97-AF65-F5344CB8AC3E}">
        <p14:creationId xmlns:p14="http://schemas.microsoft.com/office/powerpoint/2010/main" val="2378905571"/>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3767185"/>
          </a:xfrm>
        </p:spPr>
        <p:txBody>
          <a:bodyPr>
            <a:spAutoFit/>
          </a:bodyPr>
          <a:lstStyle/>
          <a:p>
            <a:pPr marL="342900" indent="-342900">
              <a:buNone/>
            </a:pPr>
            <a:r>
              <a:rPr lang="en-US" altLang="en-US" sz="1800" b="1" u="sng" dirty="0">
                <a:latin typeface="Arial" charset="0"/>
              </a:rPr>
              <a:t>Ensemble Methods (Gradient Descent Boosting)-</a:t>
            </a:r>
          </a:p>
          <a:p>
            <a:pPr marL="0" indent="0">
              <a:buNone/>
            </a:pPr>
            <a:endParaRPr lang="en-IN" sz="1400" dirty="0"/>
          </a:p>
          <a:p>
            <a:pPr marL="0" indent="0">
              <a:buNone/>
            </a:pPr>
            <a:r>
              <a:rPr lang="en-US" sz="1800" dirty="0"/>
              <a:t>Lab- 8  Improve defaulter prediction of the decision tree using Gradient boosting</a:t>
            </a:r>
          </a:p>
          <a:p>
            <a:pPr marL="0" indent="0">
              <a:buNone/>
            </a:pPr>
            <a:endParaRPr lang="en-US" sz="1800" dirty="0"/>
          </a:p>
          <a:p>
            <a:pPr marL="0" indent="0">
              <a:buNone/>
            </a:pPr>
            <a:r>
              <a:rPr lang="en-US" sz="1800" dirty="0"/>
              <a:t>Description – Sample data is available at local file system as credit.csv</a:t>
            </a:r>
          </a:p>
          <a:p>
            <a:pPr marL="0" indent="0">
              <a:buNone/>
            </a:pPr>
            <a:endParaRPr lang="en-US" sz="1800" dirty="0"/>
          </a:p>
          <a:p>
            <a:pPr marL="0" indent="0">
              <a:buNone/>
            </a:pPr>
            <a:r>
              <a:rPr lang="en-US" sz="1800" dirty="0"/>
              <a:t>The dataset has 16 attributes described at  </a:t>
            </a:r>
            <a:r>
              <a:rPr lang="en-US" sz="1800" dirty="0">
                <a:hlinkClick r:id="rId3"/>
              </a:rPr>
              <a:t>https://archive.ics.uci.edu/ml/datasets/statlog+(german+credit+data)</a:t>
            </a:r>
            <a:endParaRPr lang="en-US" sz="1800" dirty="0"/>
          </a:p>
          <a:p>
            <a:pPr marL="0" indent="0">
              <a:buNone/>
            </a:pPr>
            <a:r>
              <a:rPr lang="en-US" sz="1800" dirty="0"/>
              <a:t> or in the </a:t>
            </a:r>
            <a:r>
              <a:rPr lang="en-US" sz="1800" u="sng" dirty="0"/>
              <a:t>notes page </a:t>
            </a:r>
            <a:r>
              <a:rPr lang="en-US" sz="1800" dirty="0"/>
              <a:t>of this slide </a:t>
            </a:r>
          </a:p>
          <a:p>
            <a:pPr marL="0" indent="0">
              <a:buNone/>
            </a:pPr>
            <a:endParaRPr lang="en-US" sz="1600" dirty="0"/>
          </a:p>
          <a:p>
            <a:pPr marL="0" indent="0">
              <a:buNone/>
            </a:pPr>
            <a:endParaRPr lang="en-US" sz="1600" dirty="0"/>
          </a:p>
        </p:txBody>
      </p:sp>
      <p:sp>
        <p:nvSpPr>
          <p:cNvPr id="3" name="TextBox 2">
            <a:extLst>
              <a:ext uri="{FF2B5EF4-FFF2-40B4-BE49-F238E27FC236}">
                <a16:creationId xmlns:a16="http://schemas.microsoft.com/office/drawing/2014/main" id="{F00F9BD4-1AD8-49D5-81AC-5AD44146A39D}"/>
              </a:ext>
            </a:extLst>
          </p:cNvPr>
          <p:cNvSpPr txBox="1"/>
          <p:nvPr/>
        </p:nvSpPr>
        <p:spPr>
          <a:xfrm>
            <a:off x="4495800" y="6019800"/>
            <a:ext cx="4343400" cy="369332"/>
          </a:xfrm>
          <a:prstGeom prst="rect">
            <a:avLst/>
          </a:prstGeom>
          <a:noFill/>
        </p:spPr>
        <p:txBody>
          <a:bodyPr wrap="square" rtlCol="0">
            <a:spAutoFit/>
          </a:bodyPr>
          <a:lstStyle/>
          <a:p>
            <a:r>
              <a:rPr lang="en-US" sz="1600" b="1" dirty="0">
                <a:solidFill>
                  <a:srgbClr val="000000"/>
                </a:solidFill>
              </a:rPr>
              <a:t>Sol:</a:t>
            </a:r>
            <a:r>
              <a:rPr lang="en-US" dirty="0">
                <a:solidFill>
                  <a:srgbClr val="000000"/>
                </a:solidFill>
              </a:rPr>
              <a:t> </a:t>
            </a:r>
            <a:r>
              <a:rPr lang="en-US" dirty="0" err="1">
                <a:solidFill>
                  <a:srgbClr val="000000"/>
                </a:solidFill>
              </a:rPr>
              <a:t>GRB+</a:t>
            </a:r>
            <a:r>
              <a:rPr lang="en-US" sz="1600" dirty="0" err="1">
                <a:solidFill>
                  <a:srgbClr val="000000"/>
                </a:solidFill>
              </a:rPr>
              <a:t>Credit+Decision+Tree.ipynb</a:t>
            </a:r>
            <a:endParaRPr lang="en-US" sz="1600" dirty="0">
              <a:solidFill>
                <a:srgbClr val="000000"/>
              </a:solidFill>
            </a:endParaRPr>
          </a:p>
        </p:txBody>
      </p:sp>
    </p:spTree>
    <p:extLst>
      <p:ext uri="{BB962C8B-B14F-4D97-AF65-F5344CB8AC3E}">
        <p14:creationId xmlns:p14="http://schemas.microsoft.com/office/powerpoint/2010/main" val="3175694212"/>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4899803"/>
          </a:xfrm>
        </p:spPr>
        <p:txBody>
          <a:bodyPr wrap="square">
            <a:spAutoFit/>
          </a:bodyPr>
          <a:lstStyle/>
          <a:p>
            <a:pPr marL="342900" indent="-342900">
              <a:buNone/>
            </a:pPr>
            <a:r>
              <a:rPr lang="en-US" altLang="en-US" sz="1800" b="1" u="sng" dirty="0">
                <a:latin typeface="Arial" charset="0"/>
              </a:rPr>
              <a:t>Ensemble Methods (R</a:t>
            </a:r>
            <a:r>
              <a:rPr lang="en-IN" sz="1600" b="1" u="sng" dirty="0" err="1"/>
              <a:t>andom</a:t>
            </a:r>
            <a:r>
              <a:rPr lang="en-IN" sz="1600" b="1" u="sng" dirty="0"/>
              <a:t> Forest)-</a:t>
            </a:r>
          </a:p>
          <a:p>
            <a:pPr marL="342900" indent="-342900">
              <a:buNone/>
            </a:pPr>
            <a:endParaRPr lang="en-IN" sz="1600" b="1" dirty="0"/>
          </a:p>
          <a:p>
            <a:pPr marL="342900" indent="-342900">
              <a:buFont typeface="+mj-lt"/>
              <a:buAutoNum type="arabicPeriod"/>
            </a:pPr>
            <a:r>
              <a:rPr lang="en-IN" sz="1600" dirty="0"/>
              <a:t>Each tree in the ensemble is built from a </a:t>
            </a:r>
            <a:r>
              <a:rPr lang="en-IN" sz="1600" u="sng" dirty="0"/>
              <a:t>sample drawn with replacement (bootstrap) </a:t>
            </a:r>
            <a:r>
              <a:rPr lang="en-IN" sz="1600" dirty="0"/>
              <a:t>from the training set</a:t>
            </a:r>
          </a:p>
          <a:p>
            <a:pPr marL="342900" indent="-342900">
              <a:buFont typeface="+mj-lt"/>
              <a:buAutoNum type="arabicPeriod"/>
            </a:pPr>
            <a:endParaRPr lang="en-IN" sz="1600" dirty="0"/>
          </a:p>
          <a:p>
            <a:pPr marL="342900" indent="-342900">
              <a:buFont typeface="+mj-lt"/>
              <a:buAutoNum type="arabicPeriod"/>
            </a:pPr>
            <a:r>
              <a:rPr lang="en-IN" sz="1600" dirty="0"/>
              <a:t>In addition, when splitting a node during the construction of a tree, </a:t>
            </a:r>
            <a:r>
              <a:rPr lang="en-IN" sz="1600" u="sng" dirty="0"/>
              <a:t>the split that is chosen is no longer the best split among all the features</a:t>
            </a:r>
          </a:p>
          <a:p>
            <a:pPr marL="342900" indent="-342900">
              <a:buFont typeface="+mj-lt"/>
              <a:buAutoNum type="arabicPeriod"/>
            </a:pPr>
            <a:endParaRPr lang="en-IN" sz="1600" dirty="0"/>
          </a:p>
          <a:p>
            <a:pPr marL="342900" indent="-342900">
              <a:buFont typeface="+mj-lt"/>
              <a:buAutoNum type="arabicPeriod"/>
            </a:pPr>
            <a:r>
              <a:rPr lang="en-IN" sz="1600" dirty="0"/>
              <a:t>Instead, the </a:t>
            </a:r>
            <a:r>
              <a:rPr lang="en-IN" sz="1600" u="sng" dirty="0"/>
              <a:t>split  is picked is the best split among a random subset of the features</a:t>
            </a:r>
          </a:p>
          <a:p>
            <a:pPr marL="342900" indent="-342900">
              <a:buFont typeface="+mj-lt"/>
              <a:buAutoNum type="arabicPeriod"/>
            </a:pPr>
            <a:endParaRPr lang="en-IN" sz="1600" dirty="0"/>
          </a:p>
          <a:p>
            <a:pPr marL="342900" indent="-342900">
              <a:buFont typeface="+mj-lt"/>
              <a:buAutoNum type="arabicPeriod"/>
            </a:pPr>
            <a:r>
              <a:rPr lang="en-IN" sz="1600" dirty="0"/>
              <a:t>As a result of this randomness, </a:t>
            </a:r>
            <a:r>
              <a:rPr lang="en-IN" sz="1600" u="sng" dirty="0"/>
              <a:t>the bias of the forest usually slightly increases </a:t>
            </a:r>
            <a:r>
              <a:rPr lang="en-IN" sz="1600" dirty="0"/>
              <a:t>(with respect to the bias of a single non-random tree)</a:t>
            </a:r>
          </a:p>
          <a:p>
            <a:pPr marL="342900" indent="-342900">
              <a:buFont typeface="+mj-lt"/>
              <a:buAutoNum type="arabicPeriod"/>
            </a:pPr>
            <a:endParaRPr lang="en-IN" sz="1600" dirty="0"/>
          </a:p>
          <a:p>
            <a:pPr marL="342900" indent="-342900">
              <a:buFont typeface="+mj-lt"/>
              <a:buAutoNum type="arabicPeriod"/>
            </a:pPr>
            <a:r>
              <a:rPr lang="en-IN" sz="1600" dirty="0"/>
              <a:t>Due to averaging, its variance decreases, usually more than compensating the increase in bias, hence yielding overall a better result</a:t>
            </a:r>
          </a:p>
          <a:p>
            <a:pPr marL="342900" indent="-342900">
              <a:buFont typeface="+mj-lt"/>
              <a:buAutoNum type="arabicPeriod"/>
            </a:pPr>
            <a:endParaRPr lang="en-IN" sz="1600" dirty="0"/>
          </a:p>
          <a:p>
            <a:pPr marL="0" indent="0">
              <a:buNone/>
            </a:pPr>
            <a:r>
              <a:rPr lang="en-IN" sz="1600" dirty="0"/>
              <a:t>Source: </a:t>
            </a:r>
            <a:r>
              <a:rPr lang="en-IN" sz="1600" dirty="0" err="1"/>
              <a:t>scikit</a:t>
            </a:r>
            <a:r>
              <a:rPr lang="en-IN" sz="1600" dirty="0"/>
              <a:t>-learn user guide , chapter 3 , page 231</a:t>
            </a:r>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024636381"/>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1501950"/>
          </a:xfrm>
        </p:spPr>
        <p:txBody>
          <a:bodyPr wrap="square">
            <a:spAutoFit/>
          </a:bodyPr>
          <a:lstStyle/>
          <a:p>
            <a:pPr marL="342900" indent="-342900">
              <a:buNone/>
            </a:pPr>
            <a:r>
              <a:rPr lang="en-US" altLang="en-US" sz="1800" b="1" u="sng" dirty="0">
                <a:latin typeface="Arial" charset="0"/>
              </a:rPr>
              <a:t>Ensemble Methods (R</a:t>
            </a:r>
            <a:r>
              <a:rPr lang="en-IN" sz="1600" b="1" u="sng" dirty="0" err="1"/>
              <a:t>andom</a:t>
            </a:r>
            <a:r>
              <a:rPr lang="en-IN" sz="1600" b="1" u="sng" dirty="0"/>
              <a:t> Forest)-</a:t>
            </a:r>
          </a:p>
          <a:p>
            <a:pPr marL="342900" indent="-342900">
              <a:buNone/>
            </a:pPr>
            <a:endParaRPr lang="en-IN" sz="1600" b="1" dirty="0"/>
          </a:p>
          <a:p>
            <a:pPr marL="342900" indent="-342900">
              <a:buFont typeface="+mj-lt"/>
              <a:buAutoNum type="arabicPeriod"/>
            </a:pPr>
            <a:r>
              <a:rPr lang="en-IN" sz="1600" dirty="0"/>
              <a:t>Used with Decision Trees. Create different trees by providing different sub-features from the feature set to the tree creating algorithm. The optimization function is Entropy or Gini index</a:t>
            </a:r>
          </a:p>
          <a:p>
            <a:pPr marL="342900" indent="-342900">
              <a:buFont typeface="+mj-lt"/>
              <a:buAutoNum type="arabicPeriod"/>
            </a:pPr>
            <a:endParaRPr lang="en-IN" sz="16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 name="Picture 1">
            <a:extLst>
              <a:ext uri="{FF2B5EF4-FFF2-40B4-BE49-F238E27FC236}">
                <a16:creationId xmlns:a16="http://schemas.microsoft.com/office/drawing/2014/main" id="{29DEA212-E14F-4985-806B-F90BC2AE775B}"/>
              </a:ext>
            </a:extLst>
          </p:cNvPr>
          <p:cNvPicPr>
            <a:picLocks noChangeAspect="1"/>
          </p:cNvPicPr>
          <p:nvPr/>
        </p:nvPicPr>
        <p:blipFill>
          <a:blip r:embed="rId3"/>
          <a:stretch>
            <a:fillRect/>
          </a:stretch>
        </p:blipFill>
        <p:spPr>
          <a:xfrm>
            <a:off x="6400800" y="2698750"/>
            <a:ext cx="1676400" cy="3702050"/>
          </a:xfrm>
          <a:prstGeom prst="rect">
            <a:avLst/>
          </a:prstGeom>
        </p:spPr>
      </p:pic>
      <p:pic>
        <p:nvPicPr>
          <p:cNvPr id="9" name="Picture 8">
            <a:extLst>
              <a:ext uri="{FF2B5EF4-FFF2-40B4-BE49-F238E27FC236}">
                <a16:creationId xmlns:a16="http://schemas.microsoft.com/office/drawing/2014/main" id="{D035239E-DC3A-4994-A1BB-808766318FCA}"/>
              </a:ext>
            </a:extLst>
          </p:cNvPr>
          <p:cNvPicPr>
            <a:picLocks noChangeAspect="1"/>
          </p:cNvPicPr>
          <p:nvPr/>
        </p:nvPicPr>
        <p:blipFill>
          <a:blip r:embed="rId4"/>
          <a:stretch>
            <a:fillRect/>
          </a:stretch>
        </p:blipFill>
        <p:spPr>
          <a:xfrm>
            <a:off x="1333500" y="3938587"/>
            <a:ext cx="2019300" cy="895350"/>
          </a:xfrm>
          <a:prstGeom prst="rect">
            <a:avLst/>
          </a:prstGeom>
        </p:spPr>
      </p:pic>
      <p:sp>
        <p:nvSpPr>
          <p:cNvPr id="22" name="Left Brace 21">
            <a:extLst>
              <a:ext uri="{FF2B5EF4-FFF2-40B4-BE49-F238E27FC236}">
                <a16:creationId xmlns:a16="http://schemas.microsoft.com/office/drawing/2014/main" id="{3EB9A29D-C76A-4D1A-BA45-8A413B3D5672}"/>
              </a:ext>
            </a:extLst>
          </p:cNvPr>
          <p:cNvSpPr/>
          <p:nvPr/>
        </p:nvSpPr>
        <p:spPr>
          <a:xfrm>
            <a:off x="1031875" y="3917950"/>
            <a:ext cx="225425" cy="9366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DC8DC480-5621-40F7-A917-DB32317FA9D1}"/>
              </a:ext>
            </a:extLst>
          </p:cNvPr>
          <p:cNvSpPr txBox="1"/>
          <p:nvPr/>
        </p:nvSpPr>
        <p:spPr>
          <a:xfrm>
            <a:off x="263525" y="4146550"/>
            <a:ext cx="879475" cy="461665"/>
          </a:xfrm>
          <a:prstGeom prst="rect">
            <a:avLst/>
          </a:prstGeom>
          <a:noFill/>
        </p:spPr>
        <p:txBody>
          <a:bodyPr wrap="square" rtlCol="0">
            <a:spAutoFit/>
          </a:bodyPr>
          <a:lstStyle/>
          <a:p>
            <a:r>
              <a:rPr lang="en-US" sz="1200" dirty="0"/>
              <a:t>N instances</a:t>
            </a:r>
          </a:p>
        </p:txBody>
      </p:sp>
      <p:pic>
        <p:nvPicPr>
          <p:cNvPr id="24" name="Picture 23">
            <a:extLst>
              <a:ext uri="{FF2B5EF4-FFF2-40B4-BE49-F238E27FC236}">
                <a16:creationId xmlns:a16="http://schemas.microsoft.com/office/drawing/2014/main" id="{7BEE203C-D086-4B0C-9BF1-FD345E421B59}"/>
              </a:ext>
            </a:extLst>
          </p:cNvPr>
          <p:cNvPicPr>
            <a:picLocks noChangeAspect="1"/>
          </p:cNvPicPr>
          <p:nvPr/>
        </p:nvPicPr>
        <p:blipFill>
          <a:blip r:embed="rId5"/>
          <a:stretch>
            <a:fillRect/>
          </a:stretch>
        </p:blipFill>
        <p:spPr>
          <a:xfrm>
            <a:off x="4419600" y="2689225"/>
            <a:ext cx="685800" cy="923925"/>
          </a:xfrm>
          <a:prstGeom prst="rect">
            <a:avLst/>
          </a:prstGeom>
        </p:spPr>
      </p:pic>
      <p:pic>
        <p:nvPicPr>
          <p:cNvPr id="25" name="Picture 24">
            <a:extLst>
              <a:ext uri="{FF2B5EF4-FFF2-40B4-BE49-F238E27FC236}">
                <a16:creationId xmlns:a16="http://schemas.microsoft.com/office/drawing/2014/main" id="{234296EF-5C30-41DE-9C36-2D7D59BE0D58}"/>
              </a:ext>
            </a:extLst>
          </p:cNvPr>
          <p:cNvPicPr>
            <a:picLocks noChangeAspect="1"/>
          </p:cNvPicPr>
          <p:nvPr/>
        </p:nvPicPr>
        <p:blipFill>
          <a:blip r:embed="rId6"/>
          <a:stretch>
            <a:fillRect/>
          </a:stretch>
        </p:blipFill>
        <p:spPr>
          <a:xfrm>
            <a:off x="4430258" y="5256890"/>
            <a:ext cx="676275" cy="942975"/>
          </a:xfrm>
          <a:prstGeom prst="rect">
            <a:avLst/>
          </a:prstGeom>
        </p:spPr>
      </p:pic>
      <p:pic>
        <p:nvPicPr>
          <p:cNvPr id="27" name="Picture 26">
            <a:extLst>
              <a:ext uri="{FF2B5EF4-FFF2-40B4-BE49-F238E27FC236}">
                <a16:creationId xmlns:a16="http://schemas.microsoft.com/office/drawing/2014/main" id="{7C0F7085-EA9C-48D3-82C2-6897698029FC}"/>
              </a:ext>
            </a:extLst>
          </p:cNvPr>
          <p:cNvPicPr>
            <a:picLocks noChangeAspect="1"/>
          </p:cNvPicPr>
          <p:nvPr/>
        </p:nvPicPr>
        <p:blipFill>
          <a:blip r:embed="rId7"/>
          <a:stretch>
            <a:fillRect/>
          </a:stretch>
        </p:blipFill>
        <p:spPr>
          <a:xfrm>
            <a:off x="4461555" y="3946525"/>
            <a:ext cx="666750" cy="885825"/>
          </a:xfrm>
          <a:prstGeom prst="rect">
            <a:avLst/>
          </a:prstGeom>
        </p:spPr>
      </p:pic>
      <p:cxnSp>
        <p:nvCxnSpPr>
          <p:cNvPr id="29" name="Connector: Elbow 28">
            <a:extLst>
              <a:ext uri="{FF2B5EF4-FFF2-40B4-BE49-F238E27FC236}">
                <a16:creationId xmlns:a16="http://schemas.microsoft.com/office/drawing/2014/main" id="{291FC851-176B-42B2-BE90-AA25178073CC}"/>
              </a:ext>
            </a:extLst>
          </p:cNvPr>
          <p:cNvCxnSpPr>
            <a:stCxn id="9" idx="3"/>
            <a:endCxn id="24" idx="1"/>
          </p:cNvCxnSpPr>
          <p:nvPr/>
        </p:nvCxnSpPr>
        <p:spPr>
          <a:xfrm flipV="1">
            <a:off x="3352800" y="3151188"/>
            <a:ext cx="1066800" cy="1235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4D8CC2B5-8860-4A58-937E-954889582D5E}"/>
              </a:ext>
            </a:extLst>
          </p:cNvPr>
          <p:cNvCxnSpPr>
            <a:stCxn id="9" idx="3"/>
            <a:endCxn id="25" idx="1"/>
          </p:cNvCxnSpPr>
          <p:nvPr/>
        </p:nvCxnSpPr>
        <p:spPr>
          <a:xfrm>
            <a:off x="3352800" y="4386262"/>
            <a:ext cx="1077458" cy="134211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0993" name="Straight Arrow Connector 340992">
            <a:extLst>
              <a:ext uri="{FF2B5EF4-FFF2-40B4-BE49-F238E27FC236}">
                <a16:creationId xmlns:a16="http://schemas.microsoft.com/office/drawing/2014/main" id="{990A1A13-28A3-4F8C-B0A4-027C08B20180}"/>
              </a:ext>
            </a:extLst>
          </p:cNvPr>
          <p:cNvCxnSpPr>
            <a:stCxn id="9" idx="3"/>
            <a:endCxn id="27" idx="1"/>
          </p:cNvCxnSpPr>
          <p:nvPr/>
        </p:nvCxnSpPr>
        <p:spPr>
          <a:xfrm>
            <a:off x="3352800" y="4386262"/>
            <a:ext cx="1108755" cy="31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0996" name="Straight Arrow Connector 340995">
            <a:extLst>
              <a:ext uri="{FF2B5EF4-FFF2-40B4-BE49-F238E27FC236}">
                <a16:creationId xmlns:a16="http://schemas.microsoft.com/office/drawing/2014/main" id="{2E20E01B-7ECB-4C03-BD51-9211BAAFE648}"/>
              </a:ext>
            </a:extLst>
          </p:cNvPr>
          <p:cNvCxnSpPr>
            <a:cxnSpLocks/>
            <a:stCxn id="24" idx="3"/>
          </p:cNvCxnSpPr>
          <p:nvPr/>
        </p:nvCxnSpPr>
        <p:spPr>
          <a:xfrm>
            <a:off x="5105400" y="3151188"/>
            <a:ext cx="12724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F022ED1-BA7B-42D7-81A9-D995DA70A4C5}"/>
              </a:ext>
            </a:extLst>
          </p:cNvPr>
          <p:cNvCxnSpPr>
            <a:cxnSpLocks/>
          </p:cNvCxnSpPr>
          <p:nvPr/>
        </p:nvCxnSpPr>
        <p:spPr>
          <a:xfrm flipV="1">
            <a:off x="5181600" y="4375150"/>
            <a:ext cx="11962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C235E14-24FC-446E-9D64-0CF00270A03A}"/>
              </a:ext>
            </a:extLst>
          </p:cNvPr>
          <p:cNvCxnSpPr>
            <a:cxnSpLocks/>
          </p:cNvCxnSpPr>
          <p:nvPr/>
        </p:nvCxnSpPr>
        <p:spPr>
          <a:xfrm flipV="1">
            <a:off x="5105400" y="5746750"/>
            <a:ext cx="12724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0997" name="Left Brace 340996">
            <a:extLst>
              <a:ext uri="{FF2B5EF4-FFF2-40B4-BE49-F238E27FC236}">
                <a16:creationId xmlns:a16="http://schemas.microsoft.com/office/drawing/2014/main" id="{E6445131-D220-440A-9AD2-643B9DB3F1CE}"/>
              </a:ext>
            </a:extLst>
          </p:cNvPr>
          <p:cNvSpPr/>
          <p:nvPr/>
        </p:nvSpPr>
        <p:spPr>
          <a:xfrm rot="16200000">
            <a:off x="2178217" y="4113604"/>
            <a:ext cx="363879" cy="19226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0998" name="TextBox 340997">
            <a:extLst>
              <a:ext uri="{FF2B5EF4-FFF2-40B4-BE49-F238E27FC236}">
                <a16:creationId xmlns:a16="http://schemas.microsoft.com/office/drawing/2014/main" id="{0678D1C5-421B-4D29-996A-FEB428E0F96D}"/>
              </a:ext>
            </a:extLst>
          </p:cNvPr>
          <p:cNvSpPr txBox="1"/>
          <p:nvPr/>
        </p:nvSpPr>
        <p:spPr>
          <a:xfrm>
            <a:off x="1143000" y="5289550"/>
            <a:ext cx="2209800" cy="276999"/>
          </a:xfrm>
          <a:prstGeom prst="rect">
            <a:avLst/>
          </a:prstGeom>
          <a:noFill/>
        </p:spPr>
        <p:txBody>
          <a:bodyPr wrap="square" rtlCol="0">
            <a:spAutoFit/>
          </a:bodyPr>
          <a:lstStyle/>
          <a:p>
            <a:r>
              <a:rPr lang="en-US" sz="1200" dirty="0"/>
              <a:t>Original number of features</a:t>
            </a:r>
          </a:p>
        </p:txBody>
      </p:sp>
      <p:sp>
        <p:nvSpPr>
          <p:cNvPr id="340999" name="TextBox 340998">
            <a:extLst>
              <a:ext uri="{FF2B5EF4-FFF2-40B4-BE49-F238E27FC236}">
                <a16:creationId xmlns:a16="http://schemas.microsoft.com/office/drawing/2014/main" id="{12F9E1D0-2EBE-4406-BF73-7A9DF44010E3}"/>
              </a:ext>
            </a:extLst>
          </p:cNvPr>
          <p:cNvSpPr txBox="1"/>
          <p:nvPr/>
        </p:nvSpPr>
        <p:spPr>
          <a:xfrm>
            <a:off x="3505200" y="2438400"/>
            <a:ext cx="2667000" cy="276999"/>
          </a:xfrm>
          <a:prstGeom prst="rect">
            <a:avLst/>
          </a:prstGeom>
          <a:noFill/>
        </p:spPr>
        <p:txBody>
          <a:bodyPr wrap="square" rtlCol="0">
            <a:spAutoFit/>
          </a:bodyPr>
          <a:lstStyle/>
          <a:p>
            <a:r>
              <a:rPr lang="en-US" sz="1200" dirty="0"/>
              <a:t>Randomly selected sub feature set </a:t>
            </a:r>
          </a:p>
        </p:txBody>
      </p:sp>
      <p:sp>
        <p:nvSpPr>
          <p:cNvPr id="47" name="TextBox 46">
            <a:extLst>
              <a:ext uri="{FF2B5EF4-FFF2-40B4-BE49-F238E27FC236}">
                <a16:creationId xmlns:a16="http://schemas.microsoft.com/office/drawing/2014/main" id="{F8F7CA5B-A557-4503-846F-B5B83BEE50A3}"/>
              </a:ext>
            </a:extLst>
          </p:cNvPr>
          <p:cNvSpPr txBox="1"/>
          <p:nvPr/>
        </p:nvSpPr>
        <p:spPr>
          <a:xfrm>
            <a:off x="6161314" y="2416989"/>
            <a:ext cx="2667000" cy="276999"/>
          </a:xfrm>
          <a:prstGeom prst="rect">
            <a:avLst/>
          </a:prstGeom>
          <a:noFill/>
        </p:spPr>
        <p:txBody>
          <a:bodyPr wrap="square" rtlCol="0">
            <a:spAutoFit/>
          </a:bodyPr>
          <a:lstStyle/>
          <a:p>
            <a:r>
              <a:rPr lang="en-US" sz="1200" dirty="0"/>
              <a:t>Independent trees created in parallel</a:t>
            </a:r>
          </a:p>
        </p:txBody>
      </p:sp>
    </p:spTree>
    <p:extLst>
      <p:ext uri="{BB962C8B-B14F-4D97-AF65-F5344CB8AC3E}">
        <p14:creationId xmlns:p14="http://schemas.microsoft.com/office/powerpoint/2010/main" val="221966577"/>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3490186"/>
          </a:xfrm>
        </p:spPr>
        <p:txBody>
          <a:bodyPr>
            <a:spAutoFit/>
          </a:bodyPr>
          <a:lstStyle/>
          <a:p>
            <a:pPr marL="342900" indent="-342900">
              <a:buNone/>
            </a:pPr>
            <a:r>
              <a:rPr lang="en-US" altLang="en-US" sz="1800" b="1" u="sng" dirty="0">
                <a:latin typeface="Arial" charset="0"/>
              </a:rPr>
              <a:t>Ensemble Methods (R</a:t>
            </a:r>
            <a:r>
              <a:rPr lang="en-IN" sz="1600" b="1" u="sng" dirty="0" err="1"/>
              <a:t>andom</a:t>
            </a:r>
            <a:r>
              <a:rPr lang="en-IN" sz="1600" b="1" u="sng" dirty="0"/>
              <a:t> Forest)-</a:t>
            </a:r>
          </a:p>
          <a:p>
            <a:pPr marL="0" indent="0">
              <a:buNone/>
            </a:pPr>
            <a:endParaRPr lang="en-IN" sz="1400" dirty="0"/>
          </a:p>
          <a:p>
            <a:pPr marL="0" indent="0">
              <a:buNone/>
            </a:pPr>
            <a:r>
              <a:rPr lang="en-US" sz="1800" dirty="0"/>
              <a:t>Lab- 9  Improve defaulter prediction of the decision tree using Random Forest</a:t>
            </a:r>
          </a:p>
          <a:p>
            <a:pPr marL="0" indent="0">
              <a:buNone/>
            </a:pPr>
            <a:endParaRPr lang="en-US" sz="1800" dirty="0"/>
          </a:p>
          <a:p>
            <a:pPr marL="0" indent="0">
              <a:buNone/>
            </a:pPr>
            <a:r>
              <a:rPr lang="en-US" sz="1800" dirty="0"/>
              <a:t>Description – Sample data is available at local file system as credit.csv</a:t>
            </a:r>
          </a:p>
          <a:p>
            <a:pPr marL="0" indent="0">
              <a:buNone/>
            </a:pPr>
            <a:endParaRPr lang="en-US" sz="1800" dirty="0"/>
          </a:p>
          <a:p>
            <a:pPr marL="0" indent="0">
              <a:buNone/>
            </a:pPr>
            <a:r>
              <a:rPr lang="en-US" sz="1800" dirty="0"/>
              <a:t>The dataset has 16 attributes described at  </a:t>
            </a:r>
            <a:r>
              <a:rPr lang="en-US" sz="1800" dirty="0">
                <a:hlinkClick r:id="rId3"/>
              </a:rPr>
              <a:t>https://archive.ics.uci.edu/ml/datasets/statlog+(german+credit+data)</a:t>
            </a:r>
            <a:endParaRPr lang="en-US" sz="1800" dirty="0"/>
          </a:p>
          <a:p>
            <a:pPr marL="0" indent="0">
              <a:buNone/>
            </a:pPr>
            <a:r>
              <a:rPr lang="en-US" sz="1800" dirty="0"/>
              <a:t> or in the </a:t>
            </a:r>
            <a:r>
              <a:rPr lang="en-US" sz="1800" u="sng" dirty="0"/>
              <a:t>notes page </a:t>
            </a:r>
            <a:r>
              <a:rPr lang="en-US" sz="1800" dirty="0"/>
              <a:t>of this slide </a:t>
            </a:r>
          </a:p>
          <a:p>
            <a:pPr marL="0" indent="0">
              <a:buNone/>
            </a:pPr>
            <a:endParaRPr lang="en-US" sz="1600" dirty="0"/>
          </a:p>
          <a:p>
            <a:pPr marL="0" indent="0">
              <a:buNone/>
            </a:pPr>
            <a:endParaRPr lang="en-US" sz="1600" dirty="0"/>
          </a:p>
        </p:txBody>
      </p:sp>
      <p:sp>
        <p:nvSpPr>
          <p:cNvPr id="3" name="TextBox 2">
            <a:extLst>
              <a:ext uri="{FF2B5EF4-FFF2-40B4-BE49-F238E27FC236}">
                <a16:creationId xmlns:a16="http://schemas.microsoft.com/office/drawing/2014/main" id="{F00F9BD4-1AD8-49D5-81AC-5AD44146A39D}"/>
              </a:ext>
            </a:extLst>
          </p:cNvPr>
          <p:cNvSpPr txBox="1"/>
          <p:nvPr/>
        </p:nvSpPr>
        <p:spPr>
          <a:xfrm>
            <a:off x="4495800" y="6019800"/>
            <a:ext cx="4343400" cy="369332"/>
          </a:xfrm>
          <a:prstGeom prst="rect">
            <a:avLst/>
          </a:prstGeom>
          <a:noFill/>
        </p:spPr>
        <p:txBody>
          <a:bodyPr wrap="square" rtlCol="0">
            <a:spAutoFit/>
          </a:bodyPr>
          <a:lstStyle/>
          <a:p>
            <a:r>
              <a:rPr lang="en-US" sz="1600" b="1" dirty="0">
                <a:solidFill>
                  <a:srgbClr val="000000"/>
                </a:solidFill>
              </a:rPr>
              <a:t>Sol:</a:t>
            </a:r>
            <a:r>
              <a:rPr lang="en-US" dirty="0">
                <a:solidFill>
                  <a:srgbClr val="000000"/>
                </a:solidFill>
              </a:rPr>
              <a:t> </a:t>
            </a:r>
            <a:r>
              <a:rPr lang="en-US" dirty="0" err="1">
                <a:solidFill>
                  <a:srgbClr val="000000"/>
                </a:solidFill>
              </a:rPr>
              <a:t>RF+</a:t>
            </a:r>
            <a:r>
              <a:rPr lang="en-US" sz="1600" dirty="0" err="1">
                <a:solidFill>
                  <a:srgbClr val="000000"/>
                </a:solidFill>
              </a:rPr>
              <a:t>Credit+Decision+Tree.ipynb</a:t>
            </a:r>
            <a:endParaRPr lang="en-US" sz="1600" dirty="0">
              <a:solidFill>
                <a:srgbClr val="000000"/>
              </a:solidFill>
            </a:endParaRPr>
          </a:p>
        </p:txBody>
      </p:sp>
    </p:spTree>
    <p:extLst>
      <p:ext uri="{BB962C8B-B14F-4D97-AF65-F5344CB8AC3E}">
        <p14:creationId xmlns:p14="http://schemas.microsoft.com/office/powerpoint/2010/main" val="10385807"/>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4752070"/>
          </a:xfrm>
        </p:spPr>
        <p:txBody>
          <a:bodyPr wrap="square">
            <a:spAutoFit/>
          </a:bodyPr>
          <a:lstStyle/>
          <a:p>
            <a:pPr marL="342900" indent="-342900">
              <a:buNone/>
            </a:pPr>
            <a:r>
              <a:rPr lang="en-US" altLang="en-US" sz="1800" b="1" u="sng" dirty="0">
                <a:latin typeface="Arial" charset="0"/>
              </a:rPr>
              <a:t>Ensemble Methods(Stacking)-</a:t>
            </a:r>
            <a:r>
              <a:rPr lang="en-IN" sz="1600" b="1" u="sng" dirty="0"/>
              <a:t> </a:t>
            </a:r>
          </a:p>
          <a:p>
            <a:pPr marL="342900" indent="-342900">
              <a:buNone/>
            </a:pPr>
            <a:endParaRPr lang="en-IN" sz="1600" b="1" dirty="0"/>
          </a:p>
          <a:p>
            <a:pPr marL="342900" indent="-342900">
              <a:buFont typeface="+mj-lt"/>
              <a:buAutoNum type="arabicPeriod"/>
            </a:pPr>
            <a:r>
              <a:rPr lang="en-US" sz="1600" dirty="0"/>
              <a:t>Similar to bagging, but apply several different models to original data </a:t>
            </a:r>
          </a:p>
          <a:p>
            <a:pPr marL="342900" indent="-342900">
              <a:buFont typeface="+mj-lt"/>
              <a:buAutoNum type="arabicPeriod"/>
            </a:pPr>
            <a:r>
              <a:rPr lang="en-US" sz="1600" dirty="0"/>
              <a:t>The weights for each model is determined based on how well they perform on the given input data</a:t>
            </a:r>
          </a:p>
          <a:p>
            <a:pPr marL="342900" indent="-342900">
              <a:buFont typeface="+mj-lt"/>
              <a:buAutoNum type="arabicPeriod"/>
            </a:pPr>
            <a:r>
              <a:rPr lang="en-US" sz="1600" dirty="0"/>
              <a:t>Similar classifiers usually make similar errors (bagging), so forming an ensemble with similar classifiers may not improve the classification rate</a:t>
            </a:r>
          </a:p>
          <a:p>
            <a:pPr marL="342900" indent="-342900">
              <a:buFont typeface="+mj-lt"/>
              <a:buAutoNum type="arabicPeriod"/>
            </a:pPr>
            <a:r>
              <a:rPr lang="en-US" sz="1600" dirty="0"/>
              <a:t>Presence of a poorly performing classifier may cause performance deterioration in the overall performance</a:t>
            </a:r>
          </a:p>
          <a:p>
            <a:pPr marL="342900" indent="-342900">
              <a:buFont typeface="+mj-lt"/>
              <a:buAutoNum type="arabicPeriod"/>
            </a:pPr>
            <a:r>
              <a:rPr lang="en-US" sz="1600" dirty="0"/>
              <a:t>Similarly, even on presence of a classifier that performs much better than all of the other available base classifiers, may cause degradation in the overall performance</a:t>
            </a:r>
          </a:p>
          <a:p>
            <a:pPr marL="342900" indent="-342900">
              <a:buFont typeface="+mj-lt"/>
              <a:buAutoNum type="arabicPeriod"/>
            </a:pPr>
            <a:r>
              <a:rPr lang="en-US" sz="1600" dirty="0"/>
              <a:t>Another important factor is the amount of correlation among the incorrect classifications made by each classifier</a:t>
            </a:r>
          </a:p>
          <a:p>
            <a:pPr marL="342900" indent="-342900">
              <a:buFont typeface="+mj-lt"/>
              <a:buAutoNum type="arabicPeriod"/>
            </a:pPr>
            <a:r>
              <a:rPr lang="en-US" sz="1600" dirty="0"/>
              <a:t>If the consistent classifiers tend to misclassify the same instances, then combining their results will have no benefit</a:t>
            </a:r>
          </a:p>
          <a:p>
            <a:pPr marL="342900" indent="-342900">
              <a:buFont typeface="+mj-lt"/>
              <a:buAutoNum type="arabicPeriod"/>
            </a:pPr>
            <a:r>
              <a:rPr lang="en-US" sz="1600" dirty="0"/>
              <a:t>In contrast, a greater amount of independence among the classifiers can result in errors by individual classifiers being overlooked when the results of the ensemble are combined.</a:t>
            </a:r>
            <a:endParaRPr lang="en-IN" sz="16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386172837"/>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664797"/>
          </a:xfrm>
        </p:spPr>
        <p:txBody>
          <a:bodyPr wrap="square">
            <a:spAutoFit/>
          </a:bodyPr>
          <a:lstStyle/>
          <a:p>
            <a:pPr marL="342900" indent="-342900">
              <a:buNone/>
            </a:pPr>
            <a:r>
              <a:rPr lang="en-US" altLang="en-US" sz="1800" b="1" u="sng" dirty="0">
                <a:latin typeface="Arial" charset="0"/>
              </a:rPr>
              <a:t>Ensemble Methods(Stacking)-</a:t>
            </a:r>
            <a:r>
              <a:rPr lang="en-IN" sz="1600" b="1" u="sng" dirty="0"/>
              <a:t> </a:t>
            </a:r>
          </a:p>
          <a:p>
            <a:pPr marL="342900" indent="-342900">
              <a:buNone/>
            </a:pPr>
            <a:endParaRPr lang="en-IN" sz="1600" b="1"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100" name="Picture 4" descr="Image result for ensemble method stacking">
            <a:extLst>
              <a:ext uri="{FF2B5EF4-FFF2-40B4-BE49-F238E27FC236}">
                <a16:creationId xmlns:a16="http://schemas.microsoft.com/office/drawing/2014/main" id="{ACD9BA5C-9AF8-4DDE-9009-9FA7AE5E4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731597"/>
            <a:ext cx="6563864" cy="4038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2E8FC4-547E-40C7-BAED-1E31658080BC}"/>
              </a:ext>
            </a:extLst>
          </p:cNvPr>
          <p:cNvSpPr txBox="1"/>
          <p:nvPr/>
        </p:nvSpPr>
        <p:spPr>
          <a:xfrm>
            <a:off x="307975" y="5943600"/>
            <a:ext cx="8302625" cy="646331"/>
          </a:xfrm>
          <a:prstGeom prst="rect">
            <a:avLst/>
          </a:prstGeom>
          <a:noFill/>
        </p:spPr>
        <p:txBody>
          <a:bodyPr wrap="square" rtlCol="0">
            <a:spAutoFit/>
          </a:bodyPr>
          <a:lstStyle/>
          <a:p>
            <a:r>
              <a:rPr lang="en-US" dirty="0"/>
              <a:t>Source: http://pubs.rsc.org/-/content/articlelanding/2014/mb/c4mb00410h/unauth#!divAbstract</a:t>
            </a:r>
          </a:p>
        </p:txBody>
      </p:sp>
    </p:spTree>
    <p:extLst>
      <p:ext uri="{BB962C8B-B14F-4D97-AF65-F5344CB8AC3E}">
        <p14:creationId xmlns:p14="http://schemas.microsoft.com/office/powerpoint/2010/main" val="86360310"/>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3490186"/>
          </a:xfrm>
        </p:spPr>
        <p:txBody>
          <a:bodyPr>
            <a:spAutoFit/>
          </a:bodyPr>
          <a:lstStyle/>
          <a:p>
            <a:pPr marL="342900" indent="-342900">
              <a:buNone/>
            </a:pPr>
            <a:r>
              <a:rPr lang="en-US" altLang="en-US" sz="1800" b="1" u="sng" dirty="0">
                <a:latin typeface="Arial" charset="0"/>
              </a:rPr>
              <a:t>Ensemble Methods(Stacking)-</a:t>
            </a:r>
            <a:r>
              <a:rPr lang="en-IN" sz="1600" b="1" u="sng" dirty="0"/>
              <a:t> </a:t>
            </a:r>
          </a:p>
          <a:p>
            <a:pPr marL="0" indent="0">
              <a:buNone/>
            </a:pPr>
            <a:endParaRPr lang="en-IN" sz="1400" dirty="0"/>
          </a:p>
          <a:p>
            <a:pPr marL="0" indent="0">
              <a:buNone/>
            </a:pPr>
            <a:r>
              <a:rPr lang="en-US" sz="1800" dirty="0"/>
              <a:t>Lab- 10  Improve defaulter prediction of the decision tree using Stacking</a:t>
            </a:r>
          </a:p>
          <a:p>
            <a:pPr marL="0" indent="0">
              <a:buNone/>
            </a:pPr>
            <a:endParaRPr lang="en-US" sz="1800" dirty="0"/>
          </a:p>
          <a:p>
            <a:pPr marL="0" indent="0">
              <a:buNone/>
            </a:pPr>
            <a:r>
              <a:rPr lang="en-US" sz="1800" dirty="0"/>
              <a:t>Description – Sample data is available at local file system as credit.csv</a:t>
            </a:r>
          </a:p>
          <a:p>
            <a:pPr marL="0" indent="0">
              <a:buNone/>
            </a:pPr>
            <a:endParaRPr lang="en-US" sz="1800" dirty="0"/>
          </a:p>
          <a:p>
            <a:pPr marL="0" indent="0">
              <a:buNone/>
            </a:pPr>
            <a:r>
              <a:rPr lang="en-US" sz="1800" dirty="0"/>
              <a:t>The dataset has 16 attributes described at  </a:t>
            </a:r>
            <a:r>
              <a:rPr lang="en-US" sz="1800" dirty="0">
                <a:hlinkClick r:id="rId3"/>
              </a:rPr>
              <a:t>https://archive.ics.uci.edu/ml/datasets/statlog+(german+credit+data)</a:t>
            </a:r>
            <a:endParaRPr lang="en-US" sz="1800" dirty="0"/>
          </a:p>
          <a:p>
            <a:pPr marL="0" indent="0">
              <a:buNone/>
            </a:pPr>
            <a:r>
              <a:rPr lang="en-US" sz="1800" dirty="0"/>
              <a:t> or in the </a:t>
            </a:r>
            <a:r>
              <a:rPr lang="en-US" sz="1800" u="sng" dirty="0"/>
              <a:t>notes page </a:t>
            </a:r>
            <a:r>
              <a:rPr lang="en-US" sz="1800" dirty="0"/>
              <a:t>of this slide </a:t>
            </a:r>
          </a:p>
          <a:p>
            <a:pPr marL="0" indent="0">
              <a:buNone/>
            </a:pPr>
            <a:endParaRPr lang="en-US" sz="1600" dirty="0"/>
          </a:p>
          <a:p>
            <a:pPr marL="0" indent="0">
              <a:buNone/>
            </a:pPr>
            <a:endParaRPr lang="en-US" sz="1600" dirty="0"/>
          </a:p>
        </p:txBody>
      </p:sp>
      <p:sp>
        <p:nvSpPr>
          <p:cNvPr id="3" name="TextBox 2">
            <a:extLst>
              <a:ext uri="{FF2B5EF4-FFF2-40B4-BE49-F238E27FC236}">
                <a16:creationId xmlns:a16="http://schemas.microsoft.com/office/drawing/2014/main" id="{F00F9BD4-1AD8-49D5-81AC-5AD44146A39D}"/>
              </a:ext>
            </a:extLst>
          </p:cNvPr>
          <p:cNvSpPr txBox="1"/>
          <p:nvPr/>
        </p:nvSpPr>
        <p:spPr>
          <a:xfrm>
            <a:off x="4495800" y="6019800"/>
            <a:ext cx="4343400" cy="369332"/>
          </a:xfrm>
          <a:prstGeom prst="rect">
            <a:avLst/>
          </a:prstGeom>
          <a:noFill/>
        </p:spPr>
        <p:txBody>
          <a:bodyPr wrap="square" rtlCol="0">
            <a:spAutoFit/>
          </a:bodyPr>
          <a:lstStyle/>
          <a:p>
            <a:r>
              <a:rPr lang="en-US" sz="1600" b="1" dirty="0">
                <a:solidFill>
                  <a:srgbClr val="000000"/>
                </a:solidFill>
              </a:rPr>
              <a:t>Sol:</a:t>
            </a:r>
            <a:r>
              <a:rPr lang="en-US" dirty="0">
                <a:solidFill>
                  <a:srgbClr val="000000"/>
                </a:solidFill>
              </a:rPr>
              <a:t> </a:t>
            </a:r>
            <a:r>
              <a:rPr lang="en-US" dirty="0" err="1">
                <a:solidFill>
                  <a:srgbClr val="000000"/>
                </a:solidFill>
              </a:rPr>
              <a:t>Stacking+</a:t>
            </a:r>
            <a:r>
              <a:rPr lang="en-US" sz="1600" dirty="0" err="1">
                <a:solidFill>
                  <a:srgbClr val="000000"/>
                </a:solidFill>
              </a:rPr>
              <a:t>Credit+Decision+Tree.ipynb</a:t>
            </a:r>
            <a:endParaRPr lang="en-US" sz="1600" dirty="0">
              <a:solidFill>
                <a:srgbClr val="000000"/>
              </a:solidFill>
            </a:endParaRPr>
          </a:p>
        </p:txBody>
      </p:sp>
    </p:spTree>
    <p:extLst>
      <p:ext uri="{BB962C8B-B14F-4D97-AF65-F5344CB8AC3E}">
        <p14:creationId xmlns:p14="http://schemas.microsoft.com/office/powerpoint/2010/main" val="4166971293"/>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409ED4E2-D7B3-4200-9F52-1A2A712A724E}"/>
              </a:ext>
            </a:extLst>
          </p:cNvPr>
          <p:cNvSpPr txBox="1"/>
          <p:nvPr/>
        </p:nvSpPr>
        <p:spPr>
          <a:xfrm>
            <a:off x="197903" y="803541"/>
            <a:ext cx="4264025" cy="369332"/>
          </a:xfrm>
          <a:prstGeom prst="rect">
            <a:avLst/>
          </a:prstGeom>
          <a:noFill/>
        </p:spPr>
        <p:txBody>
          <a:bodyPr wrap="square" rtlCol="0">
            <a:spAutoFit/>
          </a:bodyPr>
          <a:lstStyle/>
          <a:p>
            <a:r>
              <a:rPr lang="en-US" altLang="en-US" b="1" u="sng" dirty="0"/>
              <a:t>Ensemble Methods </a:t>
            </a:r>
            <a:r>
              <a:rPr lang="en-US" altLang="en-US" dirty="0"/>
              <a:t>- Introduction</a:t>
            </a:r>
            <a:endParaRPr lang="en-IN" sz="1600" dirty="0"/>
          </a:p>
        </p:txBody>
      </p:sp>
      <p:sp>
        <p:nvSpPr>
          <p:cNvPr id="2" name="Rectangle 1">
            <a:extLst>
              <a:ext uri="{FF2B5EF4-FFF2-40B4-BE49-F238E27FC236}">
                <a16:creationId xmlns:a16="http://schemas.microsoft.com/office/drawing/2014/main" id="{08B7792F-5377-46E1-99EC-4C10C87D5855}"/>
              </a:ext>
            </a:extLst>
          </p:cNvPr>
          <p:cNvSpPr/>
          <p:nvPr/>
        </p:nvSpPr>
        <p:spPr>
          <a:xfrm>
            <a:off x="2283587" y="2195561"/>
            <a:ext cx="571467" cy="2746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M-1</a:t>
            </a:r>
          </a:p>
        </p:txBody>
      </p:sp>
      <p:pic>
        <p:nvPicPr>
          <p:cNvPr id="6" name="Picture 5">
            <a:extLst>
              <a:ext uri="{FF2B5EF4-FFF2-40B4-BE49-F238E27FC236}">
                <a16:creationId xmlns:a16="http://schemas.microsoft.com/office/drawing/2014/main" id="{6ABDF77F-038E-4F3B-BD15-3C73A575518C}"/>
              </a:ext>
            </a:extLst>
          </p:cNvPr>
          <p:cNvPicPr>
            <a:picLocks noChangeAspect="1"/>
          </p:cNvPicPr>
          <p:nvPr/>
        </p:nvPicPr>
        <p:blipFill>
          <a:blip r:embed="rId2"/>
          <a:stretch>
            <a:fillRect/>
          </a:stretch>
        </p:blipFill>
        <p:spPr>
          <a:xfrm>
            <a:off x="4257522" y="1371600"/>
            <a:ext cx="1240568" cy="502102"/>
          </a:xfrm>
          <a:prstGeom prst="rect">
            <a:avLst/>
          </a:prstGeom>
        </p:spPr>
      </p:pic>
      <p:sp>
        <p:nvSpPr>
          <p:cNvPr id="7" name="Rectangle 6">
            <a:extLst>
              <a:ext uri="{FF2B5EF4-FFF2-40B4-BE49-F238E27FC236}">
                <a16:creationId xmlns:a16="http://schemas.microsoft.com/office/drawing/2014/main" id="{7840EE1C-09C7-4B05-B9D3-983AB1EF8FB5}"/>
              </a:ext>
            </a:extLst>
          </p:cNvPr>
          <p:cNvSpPr/>
          <p:nvPr/>
        </p:nvSpPr>
        <p:spPr>
          <a:xfrm>
            <a:off x="3529142" y="2242767"/>
            <a:ext cx="571467" cy="2746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M-2</a:t>
            </a:r>
          </a:p>
        </p:txBody>
      </p:sp>
      <p:sp>
        <p:nvSpPr>
          <p:cNvPr id="8" name="Rectangle 7">
            <a:extLst>
              <a:ext uri="{FF2B5EF4-FFF2-40B4-BE49-F238E27FC236}">
                <a16:creationId xmlns:a16="http://schemas.microsoft.com/office/drawing/2014/main" id="{E58567F8-762E-46E7-9903-0738C2FC8E43}"/>
              </a:ext>
            </a:extLst>
          </p:cNvPr>
          <p:cNvSpPr/>
          <p:nvPr/>
        </p:nvSpPr>
        <p:spPr>
          <a:xfrm>
            <a:off x="5266162" y="2242767"/>
            <a:ext cx="571467" cy="2746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M-3</a:t>
            </a:r>
          </a:p>
        </p:txBody>
      </p:sp>
      <p:sp>
        <p:nvSpPr>
          <p:cNvPr id="9" name="Rectangle 8">
            <a:extLst>
              <a:ext uri="{FF2B5EF4-FFF2-40B4-BE49-F238E27FC236}">
                <a16:creationId xmlns:a16="http://schemas.microsoft.com/office/drawing/2014/main" id="{61030EF8-D9E3-4E26-A940-6785CF900AFD}"/>
              </a:ext>
            </a:extLst>
          </p:cNvPr>
          <p:cNvSpPr/>
          <p:nvPr/>
        </p:nvSpPr>
        <p:spPr>
          <a:xfrm>
            <a:off x="6829125" y="2195561"/>
            <a:ext cx="571467" cy="2746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M-n</a:t>
            </a:r>
          </a:p>
        </p:txBody>
      </p:sp>
      <p:cxnSp>
        <p:nvCxnSpPr>
          <p:cNvPr id="12" name="Connector: Elbow 11">
            <a:extLst>
              <a:ext uri="{FF2B5EF4-FFF2-40B4-BE49-F238E27FC236}">
                <a16:creationId xmlns:a16="http://schemas.microsoft.com/office/drawing/2014/main" id="{B6C25E1F-2025-4C74-AA31-429317A46298}"/>
              </a:ext>
            </a:extLst>
          </p:cNvPr>
          <p:cNvCxnSpPr>
            <a:stCxn id="6" idx="2"/>
            <a:endCxn id="2" idx="0"/>
          </p:cNvCxnSpPr>
          <p:nvPr/>
        </p:nvCxnSpPr>
        <p:spPr>
          <a:xfrm rot="5400000">
            <a:off x="3562634" y="880388"/>
            <a:ext cx="321859" cy="230848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90F6EE4D-04DA-4689-B631-75BDA103D377}"/>
              </a:ext>
            </a:extLst>
          </p:cNvPr>
          <p:cNvCxnSpPr>
            <a:stCxn id="6" idx="2"/>
            <a:endCxn id="9" idx="0"/>
          </p:cNvCxnSpPr>
          <p:nvPr/>
        </p:nvCxnSpPr>
        <p:spPr>
          <a:xfrm rot="16200000" flipH="1">
            <a:off x="5835403" y="916105"/>
            <a:ext cx="321859" cy="223705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E07EC827-9E2C-4E45-9DE2-03990773B76C}"/>
              </a:ext>
            </a:extLst>
          </p:cNvPr>
          <p:cNvCxnSpPr>
            <a:stCxn id="6" idx="2"/>
            <a:endCxn id="7" idx="0"/>
          </p:cNvCxnSpPr>
          <p:nvPr/>
        </p:nvCxnSpPr>
        <p:spPr>
          <a:xfrm rot="5400000">
            <a:off x="4161809" y="1526770"/>
            <a:ext cx="369065" cy="106293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A484EF7E-0363-4205-9EDE-CB5DC2F0364C}"/>
              </a:ext>
            </a:extLst>
          </p:cNvPr>
          <p:cNvCxnSpPr>
            <a:stCxn id="6" idx="2"/>
            <a:endCxn id="8" idx="0"/>
          </p:cNvCxnSpPr>
          <p:nvPr/>
        </p:nvCxnSpPr>
        <p:spPr>
          <a:xfrm rot="16200000" flipH="1">
            <a:off x="5030318" y="1721190"/>
            <a:ext cx="369065" cy="67408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0241E31-A2AE-42B1-B413-F8A30C528CBA}"/>
              </a:ext>
            </a:extLst>
          </p:cNvPr>
          <p:cNvSpPr txBox="1"/>
          <p:nvPr/>
        </p:nvSpPr>
        <p:spPr>
          <a:xfrm>
            <a:off x="4328956" y="1577590"/>
            <a:ext cx="1071501" cy="228802"/>
          </a:xfrm>
          <a:prstGeom prst="rect">
            <a:avLst/>
          </a:prstGeom>
          <a:noFill/>
        </p:spPr>
        <p:txBody>
          <a:bodyPr wrap="square" rtlCol="0">
            <a:spAutoFit/>
          </a:bodyPr>
          <a:lstStyle/>
          <a:p>
            <a:r>
              <a:rPr lang="en-US" sz="1050" dirty="0"/>
              <a:t>Training Data</a:t>
            </a:r>
          </a:p>
        </p:txBody>
      </p:sp>
      <p:pic>
        <p:nvPicPr>
          <p:cNvPr id="22" name="Picture 21">
            <a:extLst>
              <a:ext uri="{FF2B5EF4-FFF2-40B4-BE49-F238E27FC236}">
                <a16:creationId xmlns:a16="http://schemas.microsoft.com/office/drawing/2014/main" id="{305A39E6-9E2D-4D7C-B167-1EB84866D8DD}"/>
              </a:ext>
            </a:extLst>
          </p:cNvPr>
          <p:cNvPicPr>
            <a:picLocks noChangeAspect="1"/>
          </p:cNvPicPr>
          <p:nvPr/>
        </p:nvPicPr>
        <p:blipFill>
          <a:blip r:embed="rId3"/>
          <a:stretch>
            <a:fillRect/>
          </a:stretch>
        </p:blipFill>
        <p:spPr>
          <a:xfrm>
            <a:off x="4114655" y="5274562"/>
            <a:ext cx="1173808" cy="669038"/>
          </a:xfrm>
          <a:prstGeom prst="rect">
            <a:avLst/>
          </a:prstGeom>
        </p:spPr>
      </p:pic>
      <p:grpSp>
        <p:nvGrpSpPr>
          <p:cNvPr id="25" name="Group 24">
            <a:extLst>
              <a:ext uri="{FF2B5EF4-FFF2-40B4-BE49-F238E27FC236}">
                <a16:creationId xmlns:a16="http://schemas.microsoft.com/office/drawing/2014/main" id="{EB9E694F-1BD8-4BE8-8D48-2E93BF3C776F}"/>
              </a:ext>
            </a:extLst>
          </p:cNvPr>
          <p:cNvGrpSpPr/>
          <p:nvPr/>
        </p:nvGrpSpPr>
        <p:grpSpPr>
          <a:xfrm>
            <a:off x="2303853" y="2782678"/>
            <a:ext cx="655643" cy="397311"/>
            <a:chOff x="3595687" y="2900362"/>
            <a:chExt cx="1952625" cy="1232440"/>
          </a:xfrm>
        </p:grpSpPr>
        <p:pic>
          <p:nvPicPr>
            <p:cNvPr id="23" name="Picture 22">
              <a:extLst>
                <a:ext uri="{FF2B5EF4-FFF2-40B4-BE49-F238E27FC236}">
                  <a16:creationId xmlns:a16="http://schemas.microsoft.com/office/drawing/2014/main" id="{95AF39C2-72F6-4154-8714-87E347D8F4B8}"/>
                </a:ext>
              </a:extLst>
            </p:cNvPr>
            <p:cNvPicPr>
              <a:picLocks noChangeAspect="1"/>
            </p:cNvPicPr>
            <p:nvPr/>
          </p:nvPicPr>
          <p:blipFill>
            <a:blip r:embed="rId4"/>
            <a:stretch>
              <a:fillRect/>
            </a:stretch>
          </p:blipFill>
          <p:spPr>
            <a:xfrm>
              <a:off x="3595687" y="2900362"/>
              <a:ext cx="1952625" cy="1057275"/>
            </a:xfrm>
            <a:prstGeom prst="rect">
              <a:avLst/>
            </a:prstGeom>
          </p:spPr>
        </p:pic>
        <p:pic>
          <p:nvPicPr>
            <p:cNvPr id="24" name="Picture 23">
              <a:extLst>
                <a:ext uri="{FF2B5EF4-FFF2-40B4-BE49-F238E27FC236}">
                  <a16:creationId xmlns:a16="http://schemas.microsoft.com/office/drawing/2014/main" id="{4118F3C1-7946-43FC-886E-68697D33930B}"/>
                </a:ext>
              </a:extLst>
            </p:cNvPr>
            <p:cNvPicPr>
              <a:picLocks noChangeAspect="1"/>
            </p:cNvPicPr>
            <p:nvPr/>
          </p:nvPicPr>
          <p:blipFill>
            <a:blip r:embed="rId5"/>
            <a:stretch>
              <a:fillRect/>
            </a:stretch>
          </p:blipFill>
          <p:spPr>
            <a:xfrm rot="16661032">
              <a:off x="4276049" y="3566065"/>
              <a:ext cx="676275" cy="457200"/>
            </a:xfrm>
            <a:prstGeom prst="rect">
              <a:avLst/>
            </a:prstGeom>
          </p:spPr>
        </p:pic>
      </p:grpSp>
      <p:grpSp>
        <p:nvGrpSpPr>
          <p:cNvPr id="35" name="Group 34">
            <a:extLst>
              <a:ext uri="{FF2B5EF4-FFF2-40B4-BE49-F238E27FC236}">
                <a16:creationId xmlns:a16="http://schemas.microsoft.com/office/drawing/2014/main" id="{0A0AD10A-E265-4468-87AF-814E4729CC88}"/>
              </a:ext>
            </a:extLst>
          </p:cNvPr>
          <p:cNvGrpSpPr/>
          <p:nvPr/>
        </p:nvGrpSpPr>
        <p:grpSpPr>
          <a:xfrm>
            <a:off x="6794147" y="2752531"/>
            <a:ext cx="697069" cy="406111"/>
            <a:chOff x="5715000" y="4114801"/>
            <a:chExt cx="1926336" cy="1116386"/>
          </a:xfrm>
        </p:grpSpPr>
        <p:pic>
          <p:nvPicPr>
            <p:cNvPr id="26" name="Picture 25">
              <a:extLst>
                <a:ext uri="{FF2B5EF4-FFF2-40B4-BE49-F238E27FC236}">
                  <a16:creationId xmlns:a16="http://schemas.microsoft.com/office/drawing/2014/main" id="{2B06C665-5E45-42DA-B84F-BECA9FFBE9E3}"/>
                </a:ext>
              </a:extLst>
            </p:cNvPr>
            <p:cNvPicPr>
              <a:picLocks noChangeAspect="1"/>
            </p:cNvPicPr>
            <p:nvPr/>
          </p:nvPicPr>
          <p:blipFill>
            <a:blip r:embed="rId4"/>
            <a:stretch>
              <a:fillRect/>
            </a:stretch>
          </p:blipFill>
          <p:spPr>
            <a:xfrm>
              <a:off x="5715000" y="4114801"/>
              <a:ext cx="1926336" cy="1051140"/>
            </a:xfrm>
            <a:prstGeom prst="rect">
              <a:avLst/>
            </a:prstGeom>
          </p:spPr>
        </p:pic>
        <p:pic>
          <p:nvPicPr>
            <p:cNvPr id="27" name="Picture 26">
              <a:extLst>
                <a:ext uri="{FF2B5EF4-FFF2-40B4-BE49-F238E27FC236}">
                  <a16:creationId xmlns:a16="http://schemas.microsoft.com/office/drawing/2014/main" id="{59D90530-3171-447B-BA4F-ED486F30950D}"/>
                </a:ext>
              </a:extLst>
            </p:cNvPr>
            <p:cNvPicPr>
              <a:picLocks noChangeAspect="1"/>
            </p:cNvPicPr>
            <p:nvPr/>
          </p:nvPicPr>
          <p:blipFill>
            <a:blip r:embed="rId5"/>
            <a:stretch>
              <a:fillRect/>
            </a:stretch>
          </p:blipFill>
          <p:spPr>
            <a:xfrm rot="20506354">
              <a:off x="6386199" y="4776640"/>
              <a:ext cx="667171" cy="454547"/>
            </a:xfrm>
            <a:prstGeom prst="rect">
              <a:avLst/>
            </a:prstGeom>
          </p:spPr>
        </p:pic>
      </p:grpSp>
      <p:grpSp>
        <p:nvGrpSpPr>
          <p:cNvPr id="30" name="Group 29">
            <a:extLst>
              <a:ext uri="{FF2B5EF4-FFF2-40B4-BE49-F238E27FC236}">
                <a16:creationId xmlns:a16="http://schemas.microsoft.com/office/drawing/2014/main" id="{D9B93CBB-19F1-403E-AF59-69004DBEEAB6}"/>
              </a:ext>
            </a:extLst>
          </p:cNvPr>
          <p:cNvGrpSpPr/>
          <p:nvPr/>
        </p:nvGrpSpPr>
        <p:grpSpPr>
          <a:xfrm>
            <a:off x="3432053" y="2793442"/>
            <a:ext cx="697069" cy="397311"/>
            <a:chOff x="6858001" y="3379467"/>
            <a:chExt cx="1952625" cy="1232440"/>
          </a:xfrm>
        </p:grpSpPr>
        <p:pic>
          <p:nvPicPr>
            <p:cNvPr id="28" name="Picture 27">
              <a:extLst>
                <a:ext uri="{FF2B5EF4-FFF2-40B4-BE49-F238E27FC236}">
                  <a16:creationId xmlns:a16="http://schemas.microsoft.com/office/drawing/2014/main" id="{05B40395-35B9-41AD-8D33-594C1C20E470}"/>
                </a:ext>
              </a:extLst>
            </p:cNvPr>
            <p:cNvPicPr>
              <a:picLocks noChangeAspect="1"/>
            </p:cNvPicPr>
            <p:nvPr/>
          </p:nvPicPr>
          <p:blipFill>
            <a:blip r:embed="rId4"/>
            <a:stretch>
              <a:fillRect/>
            </a:stretch>
          </p:blipFill>
          <p:spPr>
            <a:xfrm>
              <a:off x="6858001" y="3379467"/>
              <a:ext cx="1952625" cy="1057275"/>
            </a:xfrm>
            <a:prstGeom prst="rect">
              <a:avLst/>
            </a:prstGeom>
          </p:spPr>
        </p:pic>
        <p:pic>
          <p:nvPicPr>
            <p:cNvPr id="29" name="Picture 28">
              <a:extLst>
                <a:ext uri="{FF2B5EF4-FFF2-40B4-BE49-F238E27FC236}">
                  <a16:creationId xmlns:a16="http://schemas.microsoft.com/office/drawing/2014/main" id="{293C6278-4748-4023-9AC7-D50ABA9CD9FB}"/>
                </a:ext>
              </a:extLst>
            </p:cNvPr>
            <p:cNvPicPr>
              <a:picLocks noChangeAspect="1"/>
            </p:cNvPicPr>
            <p:nvPr/>
          </p:nvPicPr>
          <p:blipFill>
            <a:blip r:embed="rId5"/>
            <a:stretch>
              <a:fillRect/>
            </a:stretch>
          </p:blipFill>
          <p:spPr>
            <a:xfrm rot="18394177">
              <a:off x="7538363" y="4045170"/>
              <a:ext cx="676275" cy="457200"/>
            </a:xfrm>
            <a:prstGeom prst="rect">
              <a:avLst/>
            </a:prstGeom>
          </p:spPr>
        </p:pic>
      </p:grpSp>
      <p:grpSp>
        <p:nvGrpSpPr>
          <p:cNvPr id="33" name="Group 32">
            <a:extLst>
              <a:ext uri="{FF2B5EF4-FFF2-40B4-BE49-F238E27FC236}">
                <a16:creationId xmlns:a16="http://schemas.microsoft.com/office/drawing/2014/main" id="{9CCE73CB-0CF3-4645-99F8-AB107FD2A5CB}"/>
              </a:ext>
            </a:extLst>
          </p:cNvPr>
          <p:cNvGrpSpPr/>
          <p:nvPr/>
        </p:nvGrpSpPr>
        <p:grpSpPr>
          <a:xfrm>
            <a:off x="5266162" y="2791572"/>
            <a:ext cx="611434" cy="382376"/>
            <a:chOff x="6267021" y="2804923"/>
            <a:chExt cx="1952625" cy="1232440"/>
          </a:xfrm>
        </p:grpSpPr>
        <p:pic>
          <p:nvPicPr>
            <p:cNvPr id="31" name="Picture 30">
              <a:extLst>
                <a:ext uri="{FF2B5EF4-FFF2-40B4-BE49-F238E27FC236}">
                  <a16:creationId xmlns:a16="http://schemas.microsoft.com/office/drawing/2014/main" id="{A8C767C3-9B55-45FA-8D3A-72D5E36424DD}"/>
                </a:ext>
              </a:extLst>
            </p:cNvPr>
            <p:cNvPicPr>
              <a:picLocks noChangeAspect="1"/>
            </p:cNvPicPr>
            <p:nvPr/>
          </p:nvPicPr>
          <p:blipFill>
            <a:blip r:embed="rId4"/>
            <a:stretch>
              <a:fillRect/>
            </a:stretch>
          </p:blipFill>
          <p:spPr>
            <a:xfrm>
              <a:off x="6267021" y="2804923"/>
              <a:ext cx="1952625" cy="1057275"/>
            </a:xfrm>
            <a:prstGeom prst="rect">
              <a:avLst/>
            </a:prstGeom>
          </p:spPr>
        </p:pic>
        <p:pic>
          <p:nvPicPr>
            <p:cNvPr id="32" name="Picture 31">
              <a:extLst>
                <a:ext uri="{FF2B5EF4-FFF2-40B4-BE49-F238E27FC236}">
                  <a16:creationId xmlns:a16="http://schemas.microsoft.com/office/drawing/2014/main" id="{CAA910A0-5C36-490C-BDE7-FC4EB7B0FF69}"/>
                </a:ext>
              </a:extLst>
            </p:cNvPr>
            <p:cNvPicPr>
              <a:picLocks noChangeAspect="1"/>
            </p:cNvPicPr>
            <p:nvPr/>
          </p:nvPicPr>
          <p:blipFill>
            <a:blip r:embed="rId5"/>
            <a:stretch>
              <a:fillRect/>
            </a:stretch>
          </p:blipFill>
          <p:spPr>
            <a:xfrm rot="17690611">
              <a:off x="6947383" y="3470626"/>
              <a:ext cx="676275" cy="457200"/>
            </a:xfrm>
            <a:prstGeom prst="rect">
              <a:avLst/>
            </a:prstGeom>
          </p:spPr>
        </p:pic>
      </p:grpSp>
      <p:sp>
        <p:nvSpPr>
          <p:cNvPr id="38" name="Rectangle 37">
            <a:extLst>
              <a:ext uri="{FF2B5EF4-FFF2-40B4-BE49-F238E27FC236}">
                <a16:creationId xmlns:a16="http://schemas.microsoft.com/office/drawing/2014/main" id="{2DF96B86-EB3A-45C8-A0B6-69984CD3A3A2}"/>
              </a:ext>
            </a:extLst>
          </p:cNvPr>
          <p:cNvSpPr/>
          <p:nvPr/>
        </p:nvSpPr>
        <p:spPr>
          <a:xfrm>
            <a:off x="2306204" y="4519387"/>
            <a:ext cx="571467" cy="2746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M-1</a:t>
            </a:r>
          </a:p>
        </p:txBody>
      </p:sp>
      <p:pic>
        <p:nvPicPr>
          <p:cNvPr id="39" name="Picture 38">
            <a:extLst>
              <a:ext uri="{FF2B5EF4-FFF2-40B4-BE49-F238E27FC236}">
                <a16:creationId xmlns:a16="http://schemas.microsoft.com/office/drawing/2014/main" id="{F03CD9AD-80B3-42EE-805C-716D8D3343BE}"/>
              </a:ext>
            </a:extLst>
          </p:cNvPr>
          <p:cNvPicPr>
            <a:picLocks noChangeAspect="1"/>
          </p:cNvPicPr>
          <p:nvPr/>
        </p:nvPicPr>
        <p:blipFill>
          <a:blip r:embed="rId2"/>
          <a:stretch>
            <a:fillRect/>
          </a:stretch>
        </p:blipFill>
        <p:spPr>
          <a:xfrm>
            <a:off x="4280139" y="3662467"/>
            <a:ext cx="1240568" cy="502102"/>
          </a:xfrm>
          <a:prstGeom prst="rect">
            <a:avLst/>
          </a:prstGeom>
        </p:spPr>
      </p:pic>
      <p:sp>
        <p:nvSpPr>
          <p:cNvPr id="40" name="Rectangle 39">
            <a:extLst>
              <a:ext uri="{FF2B5EF4-FFF2-40B4-BE49-F238E27FC236}">
                <a16:creationId xmlns:a16="http://schemas.microsoft.com/office/drawing/2014/main" id="{965155D0-9205-4FC9-A43C-865637924F07}"/>
              </a:ext>
            </a:extLst>
          </p:cNvPr>
          <p:cNvSpPr/>
          <p:nvPr/>
        </p:nvSpPr>
        <p:spPr>
          <a:xfrm>
            <a:off x="3551759" y="4522648"/>
            <a:ext cx="571467" cy="2746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M-2</a:t>
            </a:r>
          </a:p>
        </p:txBody>
      </p:sp>
      <p:sp>
        <p:nvSpPr>
          <p:cNvPr id="41" name="Rectangle 40">
            <a:extLst>
              <a:ext uri="{FF2B5EF4-FFF2-40B4-BE49-F238E27FC236}">
                <a16:creationId xmlns:a16="http://schemas.microsoft.com/office/drawing/2014/main" id="{40C46AE1-69EB-42DB-AF5B-5B8078A9F419}"/>
              </a:ext>
            </a:extLst>
          </p:cNvPr>
          <p:cNvSpPr/>
          <p:nvPr/>
        </p:nvSpPr>
        <p:spPr>
          <a:xfrm>
            <a:off x="5288779" y="4522648"/>
            <a:ext cx="571467" cy="2746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M-3</a:t>
            </a:r>
          </a:p>
        </p:txBody>
      </p:sp>
      <p:sp>
        <p:nvSpPr>
          <p:cNvPr id="42" name="Rectangle 41">
            <a:extLst>
              <a:ext uri="{FF2B5EF4-FFF2-40B4-BE49-F238E27FC236}">
                <a16:creationId xmlns:a16="http://schemas.microsoft.com/office/drawing/2014/main" id="{A1327A73-F472-44B5-B75F-3B69ECC8F481}"/>
              </a:ext>
            </a:extLst>
          </p:cNvPr>
          <p:cNvSpPr/>
          <p:nvPr/>
        </p:nvSpPr>
        <p:spPr>
          <a:xfrm>
            <a:off x="6851742" y="4519387"/>
            <a:ext cx="571467" cy="2746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M-n</a:t>
            </a:r>
          </a:p>
        </p:txBody>
      </p:sp>
      <p:cxnSp>
        <p:nvCxnSpPr>
          <p:cNvPr id="43" name="Connector: Elbow 42">
            <a:extLst>
              <a:ext uri="{FF2B5EF4-FFF2-40B4-BE49-F238E27FC236}">
                <a16:creationId xmlns:a16="http://schemas.microsoft.com/office/drawing/2014/main" id="{B1590C55-2A28-4FF6-A02E-C781594B0724}"/>
              </a:ext>
            </a:extLst>
          </p:cNvPr>
          <p:cNvCxnSpPr>
            <a:stCxn id="39" idx="2"/>
            <a:endCxn id="38" idx="0"/>
          </p:cNvCxnSpPr>
          <p:nvPr/>
        </p:nvCxnSpPr>
        <p:spPr>
          <a:xfrm rot="5400000">
            <a:off x="3568772" y="3187734"/>
            <a:ext cx="354818" cy="230848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nector: Elbow 43">
            <a:extLst>
              <a:ext uri="{FF2B5EF4-FFF2-40B4-BE49-F238E27FC236}">
                <a16:creationId xmlns:a16="http://schemas.microsoft.com/office/drawing/2014/main" id="{02E8DCA2-2CA8-40BF-8F5C-B7EF761D9039}"/>
              </a:ext>
            </a:extLst>
          </p:cNvPr>
          <p:cNvCxnSpPr>
            <a:stCxn id="39" idx="2"/>
            <a:endCxn id="42" idx="0"/>
          </p:cNvCxnSpPr>
          <p:nvPr/>
        </p:nvCxnSpPr>
        <p:spPr>
          <a:xfrm rot="16200000" flipH="1">
            <a:off x="5841540" y="3223451"/>
            <a:ext cx="354818" cy="223705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B0E94505-A88D-4E02-9BE2-7080F132EF05}"/>
              </a:ext>
            </a:extLst>
          </p:cNvPr>
          <p:cNvCxnSpPr>
            <a:stCxn id="39" idx="2"/>
            <a:endCxn id="40" idx="0"/>
          </p:cNvCxnSpPr>
          <p:nvPr/>
        </p:nvCxnSpPr>
        <p:spPr>
          <a:xfrm rot="5400000">
            <a:off x="4189919" y="3812144"/>
            <a:ext cx="358079" cy="106293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F8552016-E597-4300-A71B-6F8A931907F2}"/>
              </a:ext>
            </a:extLst>
          </p:cNvPr>
          <p:cNvCxnSpPr>
            <a:stCxn id="39" idx="2"/>
            <a:endCxn id="41" idx="0"/>
          </p:cNvCxnSpPr>
          <p:nvPr/>
        </p:nvCxnSpPr>
        <p:spPr>
          <a:xfrm rot="16200000" flipH="1">
            <a:off x="5058428" y="4006564"/>
            <a:ext cx="358079" cy="67408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96E01453-2401-4C61-B6D8-EF003F2D7A3A}"/>
              </a:ext>
            </a:extLst>
          </p:cNvPr>
          <p:cNvSpPr txBox="1"/>
          <p:nvPr/>
        </p:nvSpPr>
        <p:spPr>
          <a:xfrm>
            <a:off x="4351572" y="3868457"/>
            <a:ext cx="1071501" cy="228802"/>
          </a:xfrm>
          <a:prstGeom prst="rect">
            <a:avLst/>
          </a:prstGeom>
          <a:noFill/>
        </p:spPr>
        <p:txBody>
          <a:bodyPr wrap="square" rtlCol="0">
            <a:spAutoFit/>
          </a:bodyPr>
          <a:lstStyle/>
          <a:p>
            <a:r>
              <a:rPr lang="en-US" sz="1050" dirty="0"/>
              <a:t>Training Data</a:t>
            </a:r>
          </a:p>
        </p:txBody>
      </p:sp>
      <p:sp>
        <p:nvSpPr>
          <p:cNvPr id="48" name="Rectangle 47">
            <a:extLst>
              <a:ext uri="{FF2B5EF4-FFF2-40B4-BE49-F238E27FC236}">
                <a16:creationId xmlns:a16="http://schemas.microsoft.com/office/drawing/2014/main" id="{DCBF0216-8D49-42E0-81EF-73A0A2A345A5}"/>
              </a:ext>
            </a:extLst>
          </p:cNvPr>
          <p:cNvSpPr/>
          <p:nvPr/>
        </p:nvSpPr>
        <p:spPr>
          <a:xfrm>
            <a:off x="2259971" y="4495800"/>
            <a:ext cx="5207629" cy="362839"/>
          </a:xfrm>
          <a:prstGeom prst="rect">
            <a:avLst/>
          </a:prstGeom>
          <a:solidFill>
            <a:schemeClr val="accent4">
              <a:lumMod val="60000"/>
              <a:lumOff val="40000"/>
              <a:alpha val="3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E044E1C-DE34-42CB-B43D-1C6D4BE82EB2}"/>
              </a:ext>
            </a:extLst>
          </p:cNvPr>
          <p:cNvSpPr txBox="1"/>
          <p:nvPr/>
        </p:nvSpPr>
        <p:spPr>
          <a:xfrm>
            <a:off x="7770775" y="2143017"/>
            <a:ext cx="916025" cy="748807"/>
          </a:xfrm>
          <a:prstGeom prst="rect">
            <a:avLst/>
          </a:prstGeom>
          <a:noFill/>
        </p:spPr>
        <p:txBody>
          <a:bodyPr wrap="square" rtlCol="0">
            <a:spAutoFit/>
          </a:bodyPr>
          <a:lstStyle/>
          <a:p>
            <a:r>
              <a:rPr lang="en-US" sz="1200" dirty="0"/>
              <a:t>Individual models not good predictors</a:t>
            </a:r>
          </a:p>
        </p:txBody>
      </p:sp>
      <p:sp>
        <p:nvSpPr>
          <p:cNvPr id="51" name="TextBox 50">
            <a:extLst>
              <a:ext uri="{FF2B5EF4-FFF2-40B4-BE49-F238E27FC236}">
                <a16:creationId xmlns:a16="http://schemas.microsoft.com/office/drawing/2014/main" id="{88F5C3C5-0122-4FE3-8E22-8EB9B885AD21}"/>
              </a:ext>
            </a:extLst>
          </p:cNvPr>
          <p:cNvSpPr txBox="1"/>
          <p:nvPr/>
        </p:nvSpPr>
        <p:spPr>
          <a:xfrm>
            <a:off x="7707292" y="4471189"/>
            <a:ext cx="916025" cy="915209"/>
          </a:xfrm>
          <a:prstGeom prst="rect">
            <a:avLst/>
          </a:prstGeom>
          <a:noFill/>
        </p:spPr>
        <p:txBody>
          <a:bodyPr wrap="square" rtlCol="0">
            <a:spAutoFit/>
          </a:bodyPr>
          <a:lstStyle/>
          <a:p>
            <a:r>
              <a:rPr lang="en-US" sz="1200" dirty="0"/>
              <a:t>Ensemble of models become strong predictors</a:t>
            </a:r>
          </a:p>
        </p:txBody>
      </p:sp>
      <p:grpSp>
        <p:nvGrpSpPr>
          <p:cNvPr id="55" name="Group 54">
            <a:extLst>
              <a:ext uri="{FF2B5EF4-FFF2-40B4-BE49-F238E27FC236}">
                <a16:creationId xmlns:a16="http://schemas.microsoft.com/office/drawing/2014/main" id="{5E83B753-2DFD-47B3-916E-3A3A785FF766}"/>
              </a:ext>
            </a:extLst>
          </p:cNvPr>
          <p:cNvGrpSpPr/>
          <p:nvPr/>
        </p:nvGrpSpPr>
        <p:grpSpPr>
          <a:xfrm>
            <a:off x="568379" y="2373101"/>
            <a:ext cx="1240568" cy="420624"/>
            <a:chOff x="235217" y="2209800"/>
            <a:chExt cx="1323348" cy="466792"/>
          </a:xfrm>
        </p:grpSpPr>
        <p:pic>
          <p:nvPicPr>
            <p:cNvPr id="53" name="Picture 52">
              <a:extLst>
                <a:ext uri="{FF2B5EF4-FFF2-40B4-BE49-F238E27FC236}">
                  <a16:creationId xmlns:a16="http://schemas.microsoft.com/office/drawing/2014/main" id="{CB8A76A0-23C6-4C28-BB53-BE9551B03B91}"/>
                </a:ext>
              </a:extLst>
            </p:cNvPr>
            <p:cNvPicPr>
              <a:picLocks noChangeAspect="1"/>
            </p:cNvPicPr>
            <p:nvPr/>
          </p:nvPicPr>
          <p:blipFill>
            <a:blip r:embed="rId2"/>
            <a:stretch>
              <a:fillRect/>
            </a:stretch>
          </p:blipFill>
          <p:spPr>
            <a:xfrm>
              <a:off x="235217" y="2209800"/>
              <a:ext cx="1323348" cy="466792"/>
            </a:xfrm>
            <a:prstGeom prst="rect">
              <a:avLst/>
            </a:prstGeom>
          </p:spPr>
        </p:pic>
        <p:sp>
          <p:nvSpPr>
            <p:cNvPr id="54" name="TextBox 53">
              <a:extLst>
                <a:ext uri="{FF2B5EF4-FFF2-40B4-BE49-F238E27FC236}">
                  <a16:creationId xmlns:a16="http://schemas.microsoft.com/office/drawing/2014/main" id="{9C7D5480-BEEB-494E-B47C-8324EA507953}"/>
                </a:ext>
              </a:extLst>
            </p:cNvPr>
            <p:cNvSpPr txBox="1"/>
            <p:nvPr/>
          </p:nvSpPr>
          <p:spPr>
            <a:xfrm>
              <a:off x="337040" y="2336884"/>
              <a:ext cx="1143000" cy="253916"/>
            </a:xfrm>
            <a:prstGeom prst="rect">
              <a:avLst/>
            </a:prstGeom>
            <a:noFill/>
          </p:spPr>
          <p:txBody>
            <a:bodyPr wrap="square" rtlCol="0">
              <a:spAutoFit/>
            </a:bodyPr>
            <a:lstStyle/>
            <a:p>
              <a:r>
                <a:rPr lang="en-US" sz="1050" dirty="0"/>
                <a:t>Test Data</a:t>
              </a:r>
            </a:p>
          </p:txBody>
        </p:sp>
      </p:grpSp>
      <p:grpSp>
        <p:nvGrpSpPr>
          <p:cNvPr id="56" name="Group 55">
            <a:extLst>
              <a:ext uri="{FF2B5EF4-FFF2-40B4-BE49-F238E27FC236}">
                <a16:creationId xmlns:a16="http://schemas.microsoft.com/office/drawing/2014/main" id="{7D275EEE-752A-4C30-8DD1-08627D5645C5}"/>
              </a:ext>
            </a:extLst>
          </p:cNvPr>
          <p:cNvGrpSpPr/>
          <p:nvPr/>
        </p:nvGrpSpPr>
        <p:grpSpPr>
          <a:xfrm>
            <a:off x="533399" y="5064250"/>
            <a:ext cx="1240568" cy="420624"/>
            <a:chOff x="235217" y="2209800"/>
            <a:chExt cx="1323348" cy="466792"/>
          </a:xfrm>
        </p:grpSpPr>
        <p:pic>
          <p:nvPicPr>
            <p:cNvPr id="57" name="Picture 56">
              <a:extLst>
                <a:ext uri="{FF2B5EF4-FFF2-40B4-BE49-F238E27FC236}">
                  <a16:creationId xmlns:a16="http://schemas.microsoft.com/office/drawing/2014/main" id="{A504148D-F201-4247-930D-020A3E654ACE}"/>
                </a:ext>
              </a:extLst>
            </p:cNvPr>
            <p:cNvPicPr>
              <a:picLocks noChangeAspect="1"/>
            </p:cNvPicPr>
            <p:nvPr/>
          </p:nvPicPr>
          <p:blipFill>
            <a:blip r:embed="rId2"/>
            <a:stretch>
              <a:fillRect/>
            </a:stretch>
          </p:blipFill>
          <p:spPr>
            <a:xfrm>
              <a:off x="235217" y="2209800"/>
              <a:ext cx="1323348" cy="466792"/>
            </a:xfrm>
            <a:prstGeom prst="rect">
              <a:avLst/>
            </a:prstGeom>
          </p:spPr>
        </p:pic>
        <p:sp>
          <p:nvSpPr>
            <p:cNvPr id="58" name="TextBox 57">
              <a:extLst>
                <a:ext uri="{FF2B5EF4-FFF2-40B4-BE49-F238E27FC236}">
                  <a16:creationId xmlns:a16="http://schemas.microsoft.com/office/drawing/2014/main" id="{3EF39D7B-4DDF-4936-BB0F-487DCBC96B2E}"/>
                </a:ext>
              </a:extLst>
            </p:cNvPr>
            <p:cNvSpPr txBox="1"/>
            <p:nvPr/>
          </p:nvSpPr>
          <p:spPr>
            <a:xfrm>
              <a:off x="337040" y="2336884"/>
              <a:ext cx="1143000" cy="253916"/>
            </a:xfrm>
            <a:prstGeom prst="rect">
              <a:avLst/>
            </a:prstGeom>
            <a:noFill/>
          </p:spPr>
          <p:txBody>
            <a:bodyPr wrap="square" rtlCol="0">
              <a:spAutoFit/>
            </a:bodyPr>
            <a:lstStyle/>
            <a:p>
              <a:r>
                <a:rPr lang="en-US" sz="1050" dirty="0"/>
                <a:t>Test Data</a:t>
              </a:r>
            </a:p>
          </p:txBody>
        </p:sp>
      </p:grpSp>
      <p:sp>
        <p:nvSpPr>
          <p:cNvPr id="59" name="TextBox 58">
            <a:extLst>
              <a:ext uri="{FF2B5EF4-FFF2-40B4-BE49-F238E27FC236}">
                <a16:creationId xmlns:a16="http://schemas.microsoft.com/office/drawing/2014/main" id="{A472C4F9-CCFB-467B-9101-C3EF38E86B24}"/>
              </a:ext>
            </a:extLst>
          </p:cNvPr>
          <p:cNvSpPr txBox="1"/>
          <p:nvPr/>
        </p:nvSpPr>
        <p:spPr>
          <a:xfrm>
            <a:off x="197903" y="6065563"/>
            <a:ext cx="8697460" cy="369332"/>
          </a:xfrm>
          <a:prstGeom prst="rect">
            <a:avLst/>
          </a:prstGeom>
          <a:noFill/>
        </p:spPr>
        <p:txBody>
          <a:bodyPr wrap="square" rtlCol="0">
            <a:spAutoFit/>
          </a:bodyPr>
          <a:lstStyle/>
          <a:p>
            <a:r>
              <a:rPr lang="en-US" dirty="0"/>
              <a:t>Note: </a:t>
            </a:r>
            <a:r>
              <a:rPr lang="en-US" sz="1600" dirty="0"/>
              <a:t>The Ensemble prediction </a:t>
            </a:r>
            <a:r>
              <a:rPr lang="en-US" sz="1600" b="1" u="sng" dirty="0"/>
              <a:t>is not </a:t>
            </a:r>
            <a:r>
              <a:rPr lang="en-US" sz="1600" dirty="0"/>
              <a:t>some kind of average or max of individual predictors</a:t>
            </a:r>
          </a:p>
        </p:txBody>
      </p:sp>
    </p:spTree>
    <p:extLst>
      <p:ext uri="{BB962C8B-B14F-4D97-AF65-F5344CB8AC3E}">
        <p14:creationId xmlns:p14="http://schemas.microsoft.com/office/powerpoint/2010/main" val="3668322006"/>
      </p:ext>
    </p:extLst>
  </p:cSld>
  <p:clrMapOvr>
    <a:masterClrMapping/>
  </p:clrMapOvr>
  <p:transition spd="med">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AEAC39-0E4F-474B-B56E-61D8C3B670FB}"/>
              </a:ext>
            </a:extLst>
          </p:cNvPr>
          <p:cNvSpPr txBox="1"/>
          <p:nvPr/>
        </p:nvSpPr>
        <p:spPr>
          <a:xfrm>
            <a:off x="3848100" y="3244334"/>
            <a:ext cx="1447800" cy="369332"/>
          </a:xfrm>
          <a:prstGeom prst="rect">
            <a:avLst/>
          </a:prstGeom>
          <a:noFill/>
        </p:spPr>
        <p:txBody>
          <a:bodyPr wrap="square" rtlCol="0">
            <a:spAutoFit/>
          </a:bodyPr>
          <a:lstStyle/>
          <a:p>
            <a:r>
              <a:rPr lang="en-US" b="1" dirty="0"/>
              <a:t>Thank You</a:t>
            </a:r>
          </a:p>
        </p:txBody>
      </p:sp>
    </p:spTree>
    <p:extLst>
      <p:ext uri="{BB962C8B-B14F-4D97-AF65-F5344CB8AC3E}">
        <p14:creationId xmlns:p14="http://schemas.microsoft.com/office/powerpoint/2010/main" val="3994895256"/>
      </p:ext>
    </p:extLst>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0B2DAFCB-3F96-4408-9FD7-2CDBDD569EEF}"/>
              </a:ext>
            </a:extLst>
          </p:cNvPr>
          <p:cNvSpPr>
            <a:spLocks noGrp="1"/>
          </p:cNvSpPr>
          <p:nvPr>
            <p:ph type="ctrTitle"/>
          </p:nvPr>
        </p:nvSpPr>
        <p:spPr/>
        <p:txBody>
          <a:bodyPr/>
          <a:lstStyle/>
          <a:p>
            <a:pPr algn="ctr" eaLnBrk="1" hangingPunct="1"/>
            <a:r>
              <a:rPr lang="en-US" altLang="en-US" dirty="0"/>
              <a:t>Bias-Variance Decomposition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DD9F0811-18DA-4527-B283-D052D5C15FDB}"/>
              </a:ext>
            </a:extLst>
          </p:cNvPr>
          <p:cNvSpPr>
            <a:spLocks noGrp="1"/>
          </p:cNvSpPr>
          <p:nvPr>
            <p:ph type="title"/>
          </p:nvPr>
        </p:nvSpPr>
        <p:spPr/>
        <p:txBody>
          <a:bodyPr/>
          <a:lstStyle/>
          <a:p>
            <a:pPr eaLnBrk="1" hangingPunct="1"/>
            <a:endParaRPr lang="en-US" altLang="en-US" dirty="0"/>
          </a:p>
        </p:txBody>
      </p:sp>
      <p:sp>
        <p:nvSpPr>
          <p:cNvPr id="16386" name="Content Placeholder 2">
            <a:extLst>
              <a:ext uri="{FF2B5EF4-FFF2-40B4-BE49-F238E27FC236}">
                <a16:creationId xmlns:a16="http://schemas.microsoft.com/office/drawing/2014/main" id="{AF788248-638B-4B96-9FF7-48B065C0A079}"/>
              </a:ext>
            </a:extLst>
          </p:cNvPr>
          <p:cNvSpPr>
            <a:spLocks noGrp="1"/>
          </p:cNvSpPr>
          <p:nvPr>
            <p:ph idx="1"/>
          </p:nvPr>
        </p:nvSpPr>
        <p:spPr>
          <a:xfrm>
            <a:off x="381000" y="1066800"/>
            <a:ext cx="8382000" cy="4724400"/>
          </a:xfrm>
        </p:spPr>
        <p:txBody>
          <a:bodyPr/>
          <a:lstStyle/>
          <a:p>
            <a:pPr eaLnBrk="1" hangingPunct="1"/>
            <a:r>
              <a:rPr lang="en-US" altLang="en-US" dirty="0"/>
              <a:t>We can </a:t>
            </a:r>
            <a:r>
              <a:rPr lang="en-US" altLang="en-US" b="1" dirty="0"/>
              <a:t>decompose</a:t>
            </a:r>
            <a:r>
              <a:rPr lang="en-US" altLang="en-US" dirty="0"/>
              <a:t> the error of the learned model into two parts:</a:t>
            </a:r>
          </a:p>
          <a:p>
            <a:pPr eaLnBrk="1" hangingPunct="1"/>
            <a:endParaRPr lang="en-US" altLang="en-US" dirty="0"/>
          </a:p>
          <a:p>
            <a:pPr lvl="1" eaLnBrk="1" hangingPunct="1"/>
            <a:r>
              <a:rPr lang="en-US" altLang="en-US" dirty="0"/>
              <a:t>Bias Error : </a:t>
            </a:r>
          </a:p>
          <a:p>
            <a:pPr lvl="2"/>
            <a:r>
              <a:rPr lang="en-US" altLang="en-US" dirty="0"/>
              <a:t>this class of models </a:t>
            </a:r>
            <a:r>
              <a:rPr lang="en-US" altLang="en-US" b="1" dirty="0"/>
              <a:t>can</a:t>
            </a:r>
            <a:r>
              <a:rPr lang="ja-JP" altLang="en-US" b="1" dirty="0"/>
              <a:t>’</a:t>
            </a:r>
            <a:r>
              <a:rPr lang="en-US" altLang="ja-JP" b="1" dirty="0"/>
              <a:t>t</a:t>
            </a:r>
            <a:r>
              <a:rPr lang="en-US" altLang="ja-JP" dirty="0"/>
              <a:t> fit the training data. </a:t>
            </a:r>
          </a:p>
          <a:p>
            <a:pPr lvl="2"/>
            <a:r>
              <a:rPr lang="en-US" altLang="ja-JP" dirty="0"/>
              <a:t>Accuracy is low both in training and testing data</a:t>
            </a:r>
          </a:p>
          <a:p>
            <a:pPr lvl="2"/>
            <a:r>
              <a:rPr lang="en-US" altLang="en-US" b="1" dirty="0"/>
              <a:t>Fix</a:t>
            </a:r>
            <a:r>
              <a:rPr lang="en-US" altLang="en-US" dirty="0"/>
              <a:t>: a </a:t>
            </a:r>
            <a:r>
              <a:rPr lang="en-US" altLang="en-US" i="1" dirty="0"/>
              <a:t>more complex </a:t>
            </a:r>
            <a:r>
              <a:rPr lang="en-US" altLang="en-US" dirty="0"/>
              <a:t>model class.</a:t>
            </a:r>
          </a:p>
          <a:p>
            <a:pPr lvl="1" eaLnBrk="1" hangingPunct="1"/>
            <a:endParaRPr lang="en-US" altLang="en-US" dirty="0"/>
          </a:p>
          <a:p>
            <a:pPr lvl="1" eaLnBrk="1" hangingPunct="1"/>
            <a:r>
              <a:rPr lang="en-US" altLang="en-US" dirty="0"/>
              <a:t>Variance Error : </a:t>
            </a:r>
          </a:p>
          <a:p>
            <a:pPr lvl="2"/>
            <a:r>
              <a:rPr lang="en-US" altLang="en-US" dirty="0"/>
              <a:t>This class of models </a:t>
            </a:r>
            <a:r>
              <a:rPr lang="en-US" altLang="en-US" b="1" dirty="0"/>
              <a:t>could </a:t>
            </a:r>
            <a:r>
              <a:rPr lang="en-US" altLang="en-US" dirty="0"/>
              <a:t>fit the training data well but fail to fit in test because of different distribution of data</a:t>
            </a:r>
          </a:p>
          <a:p>
            <a:pPr lvl="2"/>
            <a:r>
              <a:rPr lang="en-US" altLang="ja-JP" dirty="0"/>
              <a:t>Accuracy in test is relatively much lower than in training</a:t>
            </a:r>
          </a:p>
          <a:p>
            <a:pPr lvl="2"/>
            <a:r>
              <a:rPr lang="en-US" altLang="en-US" b="1" dirty="0"/>
              <a:t>Fix</a:t>
            </a:r>
            <a:r>
              <a:rPr lang="en-US" altLang="en-US" dirty="0"/>
              <a:t>: a </a:t>
            </a:r>
            <a:r>
              <a:rPr lang="en-US" altLang="en-US" i="1" dirty="0"/>
              <a:t>less complex </a:t>
            </a:r>
            <a:r>
              <a:rPr lang="en-US" altLang="en-US" dirty="0"/>
              <a:t>model class.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8">
            <a:extLst>
              <a:ext uri="{FF2B5EF4-FFF2-40B4-BE49-F238E27FC236}">
                <a16:creationId xmlns:a16="http://schemas.microsoft.com/office/drawing/2014/main" id="{03BC7048-B9EC-4971-9E32-7C14D29FF981}"/>
              </a:ext>
            </a:extLst>
          </p:cNvPr>
          <p:cNvSpPr>
            <a:spLocks noChangeArrowheads="1"/>
          </p:cNvSpPr>
          <p:nvPr/>
        </p:nvSpPr>
        <p:spPr bwMode="auto">
          <a:xfrm>
            <a:off x="838200" y="534620"/>
            <a:ext cx="7086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dirty="0"/>
              <a:t>Bias – Variance decomposition of error (squared)</a:t>
            </a:r>
          </a:p>
        </p:txBody>
      </p:sp>
      <p:sp>
        <p:nvSpPr>
          <p:cNvPr id="17417" name="Text Box 10">
            <a:extLst>
              <a:ext uri="{FF2B5EF4-FFF2-40B4-BE49-F238E27FC236}">
                <a16:creationId xmlns:a16="http://schemas.microsoft.com/office/drawing/2014/main" id="{2E072487-3AE5-46B0-B5FA-EB2D39771D86}"/>
              </a:ext>
            </a:extLst>
          </p:cNvPr>
          <p:cNvSpPr txBox="1">
            <a:spLocks noChangeArrowheads="1"/>
          </p:cNvSpPr>
          <p:nvPr/>
        </p:nvSpPr>
        <p:spPr bwMode="auto">
          <a:xfrm>
            <a:off x="533400" y="1828800"/>
            <a:ext cx="86106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50000"/>
              </a:spcBef>
              <a:buFont typeface="+mj-lt"/>
              <a:buAutoNum type="arabicPeriod"/>
            </a:pPr>
            <a:r>
              <a:rPr lang="en-US" altLang="en-US" dirty="0">
                <a:solidFill>
                  <a:srgbClr val="000000"/>
                </a:solidFill>
              </a:rPr>
              <a:t>Separate the test data set first.</a:t>
            </a:r>
          </a:p>
          <a:p>
            <a:pPr marL="342900" indent="-342900" eaLnBrk="1" hangingPunct="1">
              <a:spcBef>
                <a:spcPct val="50000"/>
              </a:spcBef>
              <a:buFont typeface="+mj-lt"/>
              <a:buAutoNum type="arabicPeriod"/>
            </a:pPr>
            <a:r>
              <a:rPr lang="en-US" altLang="en-US" dirty="0">
                <a:solidFill>
                  <a:srgbClr val="000000"/>
                </a:solidFill>
              </a:rPr>
              <a:t>Draw size </a:t>
            </a:r>
            <a:r>
              <a:rPr lang="en-US" altLang="en-US" i="1" dirty="0">
                <a:solidFill>
                  <a:srgbClr val="000000"/>
                </a:solidFill>
              </a:rPr>
              <a:t>n </a:t>
            </a:r>
            <a:r>
              <a:rPr lang="en-US" altLang="en-US" dirty="0">
                <a:solidFill>
                  <a:srgbClr val="000000"/>
                </a:solidFill>
              </a:rPr>
              <a:t>sample D=</a:t>
            </a:r>
            <a:r>
              <a:rPr lang="en-US" altLang="en-US" dirty="0">
                <a:solidFill>
                  <a:srgbClr val="000000"/>
                </a:solidFill>
                <a:cs typeface="Arial" panose="020B0604020202020204" pitchFamily="34" charset="0"/>
              </a:rPr>
              <a:t>(</a:t>
            </a:r>
            <a:r>
              <a:rPr lang="en-US" altLang="en-US" i="1" dirty="0">
                <a:solidFill>
                  <a:srgbClr val="000000"/>
                </a:solidFill>
                <a:cs typeface="Arial" panose="020B0604020202020204" pitchFamily="34" charset="0"/>
              </a:rPr>
              <a:t>x</a:t>
            </a:r>
            <a:r>
              <a:rPr lang="en-US" altLang="en-US" i="1" baseline="-25000" dirty="0">
                <a:solidFill>
                  <a:srgbClr val="000000"/>
                </a:solidFill>
                <a:cs typeface="Arial" panose="020B0604020202020204" pitchFamily="34" charset="0"/>
              </a:rPr>
              <a:t>1</a:t>
            </a:r>
            <a:r>
              <a:rPr lang="en-US" altLang="en-US" i="1" dirty="0">
                <a:solidFill>
                  <a:srgbClr val="000000"/>
                </a:solidFill>
                <a:cs typeface="Arial" panose="020B0604020202020204" pitchFamily="34" charset="0"/>
              </a:rPr>
              <a:t>,y</a:t>
            </a:r>
            <a:r>
              <a:rPr lang="en-US" altLang="en-US" i="1" baseline="-25000" dirty="0">
                <a:solidFill>
                  <a:srgbClr val="000000"/>
                </a:solidFill>
                <a:cs typeface="Arial" panose="020B0604020202020204" pitchFamily="34" charset="0"/>
              </a:rPr>
              <a:t>1</a:t>
            </a:r>
            <a:r>
              <a:rPr lang="en-US" altLang="en-US" i="1" dirty="0">
                <a:solidFill>
                  <a:srgbClr val="000000"/>
                </a:solidFill>
                <a:cs typeface="Arial" panose="020B0604020202020204" pitchFamily="34" charset="0"/>
              </a:rPr>
              <a:t>),….(</a:t>
            </a:r>
            <a:r>
              <a:rPr lang="en-US" altLang="en-US" i="1" dirty="0" err="1">
                <a:solidFill>
                  <a:srgbClr val="000000"/>
                </a:solidFill>
                <a:cs typeface="Arial" panose="020B0604020202020204" pitchFamily="34" charset="0"/>
              </a:rPr>
              <a:t>x</a:t>
            </a:r>
            <a:r>
              <a:rPr lang="en-US" altLang="en-US" i="1" baseline="-25000" dirty="0" err="1">
                <a:solidFill>
                  <a:srgbClr val="000000"/>
                </a:solidFill>
                <a:cs typeface="Arial" panose="020B0604020202020204" pitchFamily="34" charset="0"/>
              </a:rPr>
              <a:t>n</a:t>
            </a:r>
            <a:r>
              <a:rPr lang="en-US" altLang="en-US" i="1" dirty="0" err="1">
                <a:solidFill>
                  <a:srgbClr val="000000"/>
                </a:solidFill>
                <a:cs typeface="Arial" panose="020B0604020202020204" pitchFamily="34" charset="0"/>
              </a:rPr>
              <a:t>,y</a:t>
            </a:r>
            <a:r>
              <a:rPr lang="en-US" altLang="en-US" i="1" baseline="-25000" dirty="0" err="1">
                <a:solidFill>
                  <a:srgbClr val="000000"/>
                </a:solidFill>
                <a:cs typeface="Arial" panose="020B0604020202020204" pitchFamily="34" charset="0"/>
              </a:rPr>
              <a:t>n</a:t>
            </a:r>
            <a:r>
              <a:rPr lang="en-US" altLang="en-US" i="1" dirty="0">
                <a:solidFill>
                  <a:srgbClr val="000000"/>
                </a:solidFill>
                <a:cs typeface="Arial" panose="020B0604020202020204" pitchFamily="34" charset="0"/>
              </a:rPr>
              <a:t>)</a:t>
            </a:r>
          </a:p>
          <a:p>
            <a:pPr marL="342900" indent="-342900" eaLnBrk="1" hangingPunct="1">
              <a:spcBef>
                <a:spcPct val="50000"/>
              </a:spcBef>
              <a:buFont typeface="+mj-lt"/>
              <a:buAutoNum type="arabicPeriod"/>
            </a:pPr>
            <a:r>
              <a:rPr lang="en-US" altLang="en-US" dirty="0">
                <a:solidFill>
                  <a:srgbClr val="000000"/>
                </a:solidFill>
                <a:cs typeface="Arial" panose="020B0604020202020204" pitchFamily="34" charset="0"/>
              </a:rPr>
              <a:t>Train model </a:t>
            </a:r>
            <a:r>
              <a:rPr lang="en-US" altLang="en-US" i="1" dirty="0" err="1">
                <a:solidFill>
                  <a:srgbClr val="000000"/>
                </a:solidFill>
                <a:cs typeface="Arial" panose="020B0604020202020204" pitchFamily="34" charset="0"/>
              </a:rPr>
              <a:t>h</a:t>
            </a:r>
            <a:r>
              <a:rPr lang="en-US" altLang="en-US" i="1" baseline="-25000" dirty="0" err="1">
                <a:solidFill>
                  <a:srgbClr val="000000"/>
                </a:solidFill>
                <a:cs typeface="Arial" panose="020B0604020202020204" pitchFamily="34" charset="0"/>
              </a:rPr>
              <a:t>D</a:t>
            </a:r>
            <a:r>
              <a:rPr lang="en-US" altLang="en-US" i="1" dirty="0">
                <a:solidFill>
                  <a:srgbClr val="000000"/>
                </a:solidFill>
                <a:cs typeface="Arial" panose="020B0604020202020204" pitchFamily="34" charset="0"/>
              </a:rPr>
              <a:t> using </a:t>
            </a:r>
            <a:r>
              <a:rPr lang="en-US" altLang="en-US" dirty="0">
                <a:solidFill>
                  <a:srgbClr val="000000"/>
                </a:solidFill>
                <a:cs typeface="Arial" panose="020B0604020202020204" pitchFamily="34" charset="0"/>
              </a:rPr>
              <a:t>D</a:t>
            </a:r>
          </a:p>
          <a:p>
            <a:pPr marL="342900" indent="-342900" eaLnBrk="1" hangingPunct="1">
              <a:spcBef>
                <a:spcPct val="50000"/>
              </a:spcBef>
              <a:buFont typeface="+mj-lt"/>
              <a:buAutoNum type="arabicPeriod"/>
            </a:pPr>
            <a:r>
              <a:rPr lang="en-US" altLang="en-US" dirty="0">
                <a:solidFill>
                  <a:srgbClr val="000000"/>
                </a:solidFill>
                <a:cs typeface="Arial" panose="020B0604020202020204" pitchFamily="34" charset="0"/>
              </a:rPr>
              <a:t>Draw one test example </a:t>
            </a:r>
            <a:r>
              <a:rPr lang="en-US" altLang="en-US" i="1" dirty="0">
                <a:solidFill>
                  <a:srgbClr val="000000"/>
                </a:solidFill>
                <a:cs typeface="Arial" panose="020B0604020202020204" pitchFamily="34" charset="0"/>
              </a:rPr>
              <a:t>(x, y)  (one value of x, corresponding estimate of y)</a:t>
            </a:r>
          </a:p>
          <a:p>
            <a:pPr marL="342900" indent="-342900" eaLnBrk="1" hangingPunct="1">
              <a:spcBef>
                <a:spcPct val="50000"/>
              </a:spcBef>
              <a:buFont typeface="+mj-lt"/>
              <a:buAutoNum type="arabicPeriod"/>
            </a:pPr>
            <a:r>
              <a:rPr lang="en-US" altLang="en-US" i="1" dirty="0">
                <a:solidFill>
                  <a:srgbClr val="000000"/>
                </a:solidFill>
                <a:cs typeface="Arial" panose="020B0604020202020204" pitchFamily="34" charset="0"/>
              </a:rPr>
              <a:t>Predict the value of y for the x using </a:t>
            </a:r>
            <a:r>
              <a:rPr lang="en-US" altLang="en-US" i="1" dirty="0" err="1">
                <a:solidFill>
                  <a:srgbClr val="000000"/>
                </a:solidFill>
                <a:cs typeface="Arial" panose="020B0604020202020204" pitchFamily="34" charset="0"/>
              </a:rPr>
              <a:t>h</a:t>
            </a:r>
            <a:r>
              <a:rPr lang="en-US" altLang="en-US" i="1" baseline="-25000" dirty="0" err="1">
                <a:solidFill>
                  <a:srgbClr val="000000"/>
                </a:solidFill>
                <a:cs typeface="Arial" panose="020B0604020202020204" pitchFamily="34" charset="0"/>
              </a:rPr>
              <a:t>D</a:t>
            </a:r>
            <a:endParaRPr lang="en-US" altLang="en-US" i="1" dirty="0">
              <a:solidFill>
                <a:srgbClr val="000000"/>
              </a:solidFill>
              <a:cs typeface="Arial" panose="020B0604020202020204" pitchFamily="34" charset="0"/>
            </a:endParaRPr>
          </a:p>
          <a:p>
            <a:pPr marL="342900" indent="-342900" eaLnBrk="1" hangingPunct="1">
              <a:spcBef>
                <a:spcPct val="50000"/>
              </a:spcBef>
              <a:buFont typeface="+mj-lt"/>
              <a:buAutoNum type="arabicPeriod"/>
            </a:pPr>
            <a:r>
              <a:rPr lang="en-US" altLang="en-US" dirty="0">
                <a:solidFill>
                  <a:srgbClr val="000000"/>
                </a:solidFill>
                <a:cs typeface="Arial" panose="020B0604020202020204" pitchFamily="34" charset="0"/>
              </a:rPr>
              <a:t>Measure squared error of </a:t>
            </a:r>
            <a:r>
              <a:rPr lang="en-US" altLang="en-US" i="1" dirty="0" err="1">
                <a:solidFill>
                  <a:srgbClr val="000000"/>
                </a:solidFill>
                <a:cs typeface="Arial" panose="020B0604020202020204" pitchFamily="34" charset="0"/>
              </a:rPr>
              <a:t>h</a:t>
            </a:r>
            <a:r>
              <a:rPr lang="en-US" altLang="en-US" i="1" baseline="-25000" dirty="0" err="1">
                <a:solidFill>
                  <a:srgbClr val="000000"/>
                </a:solidFill>
                <a:cs typeface="Arial" panose="020B0604020202020204" pitchFamily="34" charset="0"/>
              </a:rPr>
              <a:t>D</a:t>
            </a:r>
            <a:r>
              <a:rPr lang="en-US" altLang="en-US" dirty="0">
                <a:solidFill>
                  <a:srgbClr val="000000"/>
                </a:solidFill>
                <a:cs typeface="Arial" panose="020B0604020202020204" pitchFamily="34" charset="0"/>
              </a:rPr>
              <a:t> on that example </a:t>
            </a:r>
            <a:r>
              <a:rPr lang="en-US" altLang="en-US" i="1" dirty="0">
                <a:solidFill>
                  <a:srgbClr val="000000"/>
                </a:solidFill>
                <a:cs typeface="Arial" panose="020B0604020202020204" pitchFamily="34" charset="0"/>
              </a:rPr>
              <a:t>x. SSE =  (y - </a:t>
            </a:r>
            <a:r>
              <a:rPr lang="en-US" altLang="en-US" i="1" dirty="0" err="1">
                <a:solidFill>
                  <a:srgbClr val="000000"/>
                </a:solidFill>
                <a:cs typeface="Arial" panose="020B0604020202020204" pitchFamily="34" charset="0"/>
              </a:rPr>
              <a:t>yhat</a:t>
            </a:r>
            <a:r>
              <a:rPr lang="en-US" altLang="en-US" i="1" dirty="0">
                <a:solidFill>
                  <a:srgbClr val="000000"/>
                </a:solidFill>
                <a:cs typeface="Arial" panose="020B0604020202020204" pitchFamily="34" charset="0"/>
              </a:rPr>
              <a:t>)^2</a:t>
            </a:r>
            <a:endParaRPr lang="en-US" altLang="en-US" dirty="0">
              <a:solidFill>
                <a:srgbClr val="000000"/>
              </a:solidFill>
              <a:cs typeface="Arial" panose="020B0604020202020204" pitchFamily="34" charset="0"/>
            </a:endParaRPr>
          </a:p>
        </p:txBody>
      </p:sp>
      <p:sp>
        <p:nvSpPr>
          <p:cNvPr id="17418" name="Slide Number Placeholder 1">
            <a:extLst>
              <a:ext uri="{FF2B5EF4-FFF2-40B4-BE49-F238E27FC236}">
                <a16:creationId xmlns:a16="http://schemas.microsoft.com/office/drawing/2014/main" id="{38B7FD32-0B27-479A-844B-EE7EF74BE5F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fld id="{F729CF7E-8ED1-4687-AD2D-368446671E9F}" type="slidenum">
              <a:rPr lang="en-US" altLang="en-US" sz="1400">
                <a:solidFill>
                  <a:srgbClr val="000000"/>
                </a:solidFill>
              </a:rPr>
              <a:pPr eaLnBrk="1" hangingPunct="1"/>
              <a:t>33</a:t>
            </a:fld>
            <a:endParaRPr lang="en-US" altLang="en-US" sz="14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5" name="Slide Number Placeholder 1">
            <a:extLst>
              <a:ext uri="{FF2B5EF4-FFF2-40B4-BE49-F238E27FC236}">
                <a16:creationId xmlns:a16="http://schemas.microsoft.com/office/drawing/2014/main" id="{55BABD5E-F19E-4752-9088-3C58E3A7F6B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fld id="{FC993938-42A6-4F16-8889-18689596B8B2}" type="slidenum">
              <a:rPr lang="en-US" altLang="en-US" sz="1400">
                <a:solidFill>
                  <a:srgbClr val="000000"/>
                </a:solidFill>
              </a:rPr>
              <a:pPr eaLnBrk="1" hangingPunct="1"/>
              <a:t>34</a:t>
            </a:fld>
            <a:endParaRPr lang="en-US" altLang="en-US" sz="1400">
              <a:solidFill>
                <a:srgbClr val="000000"/>
              </a:solidFill>
            </a:endParaRPr>
          </a:p>
        </p:txBody>
      </p:sp>
      <p:graphicFrame>
        <p:nvGraphicFramePr>
          <p:cNvPr id="14" name="Object 3">
            <a:extLst>
              <a:ext uri="{FF2B5EF4-FFF2-40B4-BE49-F238E27FC236}">
                <a16:creationId xmlns:a16="http://schemas.microsoft.com/office/drawing/2014/main" id="{CC9E8A66-4DD3-475D-A048-6D3390D6C7FC}"/>
              </a:ext>
            </a:extLst>
          </p:cNvPr>
          <p:cNvGraphicFramePr>
            <a:graphicFrameLocks noChangeAspect="1"/>
          </p:cNvGraphicFramePr>
          <p:nvPr>
            <p:extLst>
              <p:ext uri="{D42A27DB-BD31-4B8C-83A1-F6EECF244321}">
                <p14:modId xmlns:p14="http://schemas.microsoft.com/office/powerpoint/2010/main" val="841055279"/>
              </p:ext>
            </p:extLst>
          </p:nvPr>
        </p:nvGraphicFramePr>
        <p:xfrm>
          <a:off x="761999" y="4221260"/>
          <a:ext cx="1908174" cy="444985"/>
        </p:xfrm>
        <a:graphic>
          <a:graphicData uri="http://schemas.openxmlformats.org/presentationml/2006/ole">
            <mc:AlternateContent xmlns:mc="http://schemas.openxmlformats.org/markup-compatibility/2006">
              <mc:Choice xmlns:v="urn:schemas-microsoft-com:vml" Requires="v">
                <p:oleObj spid="_x0000_s2143" name="Equation" r:id="rId4" imgW="926698" imgH="215806" progId="Equation.3">
                  <p:embed/>
                </p:oleObj>
              </mc:Choice>
              <mc:Fallback>
                <p:oleObj name="Equation" r:id="rId4" imgW="926698" imgH="215806" progId="Equation.3">
                  <p:embed/>
                  <p:pic>
                    <p:nvPicPr>
                      <p:cNvPr id="14" name="Object 3">
                        <a:extLst>
                          <a:ext uri="{FF2B5EF4-FFF2-40B4-BE49-F238E27FC236}">
                            <a16:creationId xmlns:a16="http://schemas.microsoft.com/office/drawing/2014/main" id="{CC9E8A66-4DD3-475D-A048-6D3390D6C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99" y="4221260"/>
                        <a:ext cx="1908174" cy="444985"/>
                      </a:xfrm>
                      <a:prstGeom prst="rect">
                        <a:avLst/>
                      </a:prstGeom>
                      <a:noFill/>
                      <a:ln>
                        <a:noFill/>
                      </a:ln>
                      <a:effectLst/>
                      <a:extLst/>
                    </p:spPr>
                  </p:pic>
                </p:oleObj>
              </mc:Fallback>
            </mc:AlternateContent>
          </a:graphicData>
        </a:graphic>
      </p:graphicFrame>
      <p:graphicFrame>
        <p:nvGraphicFramePr>
          <p:cNvPr id="15" name="Object 4">
            <a:extLst>
              <a:ext uri="{FF2B5EF4-FFF2-40B4-BE49-F238E27FC236}">
                <a16:creationId xmlns:a16="http://schemas.microsoft.com/office/drawing/2014/main" id="{2BF5035F-C0D5-42F7-8493-76479C77EB40}"/>
              </a:ext>
            </a:extLst>
          </p:cNvPr>
          <p:cNvGraphicFramePr>
            <a:graphicFrameLocks noChangeAspect="1"/>
          </p:cNvGraphicFramePr>
          <p:nvPr>
            <p:extLst>
              <p:ext uri="{D42A27DB-BD31-4B8C-83A1-F6EECF244321}">
                <p14:modId xmlns:p14="http://schemas.microsoft.com/office/powerpoint/2010/main" val="360608786"/>
              </p:ext>
            </p:extLst>
          </p:nvPr>
        </p:nvGraphicFramePr>
        <p:xfrm>
          <a:off x="4953000" y="1398587"/>
          <a:ext cx="2427288" cy="550863"/>
        </p:xfrm>
        <a:graphic>
          <a:graphicData uri="http://schemas.openxmlformats.org/presentationml/2006/ole">
            <mc:AlternateContent xmlns:mc="http://schemas.openxmlformats.org/markup-compatibility/2006">
              <mc:Choice xmlns:v="urn:schemas-microsoft-com:vml" Requires="v">
                <p:oleObj spid="_x0000_s2144" name="Equation" r:id="rId6" imgW="952087" imgH="215806" progId="Equation.3">
                  <p:embed/>
                </p:oleObj>
              </mc:Choice>
              <mc:Fallback>
                <p:oleObj name="Equation" r:id="rId6" imgW="952087" imgH="215806" progId="Equation.3">
                  <p:embed/>
                  <p:pic>
                    <p:nvPicPr>
                      <p:cNvPr id="15" name="Object 4">
                        <a:extLst>
                          <a:ext uri="{FF2B5EF4-FFF2-40B4-BE49-F238E27FC236}">
                            <a16:creationId xmlns:a16="http://schemas.microsoft.com/office/drawing/2014/main" id="{2BF5035F-C0D5-42F7-8493-76479C77EB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398587"/>
                        <a:ext cx="2427288"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Right Brace 2">
            <a:extLst>
              <a:ext uri="{FF2B5EF4-FFF2-40B4-BE49-F238E27FC236}">
                <a16:creationId xmlns:a16="http://schemas.microsoft.com/office/drawing/2014/main" id="{5AEDE56C-36C3-4F70-8E5D-A16DB80BE590}"/>
              </a:ext>
            </a:extLst>
          </p:cNvPr>
          <p:cNvSpPr>
            <a:spLocks/>
          </p:cNvSpPr>
          <p:nvPr/>
        </p:nvSpPr>
        <p:spPr bwMode="auto">
          <a:xfrm rot="16200000">
            <a:off x="3709193" y="1651794"/>
            <a:ext cx="201613" cy="914400"/>
          </a:xfrm>
          <a:prstGeom prst="rightBrace">
            <a:avLst>
              <a:gd name="adj1" fmla="val 8333"/>
              <a:gd name="adj2" fmla="val 50000"/>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endParaRPr lang="en-US" altLang="en-US" sz="2400"/>
          </a:p>
        </p:txBody>
      </p:sp>
      <p:sp>
        <p:nvSpPr>
          <p:cNvPr id="19" name="Right Brace 18">
            <a:extLst>
              <a:ext uri="{FF2B5EF4-FFF2-40B4-BE49-F238E27FC236}">
                <a16:creationId xmlns:a16="http://schemas.microsoft.com/office/drawing/2014/main" id="{A1544019-090C-49CB-9452-B2BBADC05D09}"/>
              </a:ext>
            </a:extLst>
          </p:cNvPr>
          <p:cNvSpPr>
            <a:spLocks/>
          </p:cNvSpPr>
          <p:nvPr/>
        </p:nvSpPr>
        <p:spPr bwMode="auto">
          <a:xfrm rot="16200000">
            <a:off x="4800600" y="1855787"/>
            <a:ext cx="304800" cy="609600"/>
          </a:xfrm>
          <a:prstGeom prst="rightBrace">
            <a:avLst>
              <a:gd name="adj1" fmla="val 8333"/>
              <a:gd name="adj2" fmla="val 50000"/>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endParaRPr lang="en-US" altLang="en-US" sz="2400"/>
          </a:p>
        </p:txBody>
      </p:sp>
      <p:sp>
        <p:nvSpPr>
          <p:cNvPr id="4" name="TextBox 3">
            <a:extLst>
              <a:ext uri="{FF2B5EF4-FFF2-40B4-BE49-F238E27FC236}">
                <a16:creationId xmlns:a16="http://schemas.microsoft.com/office/drawing/2014/main" id="{4B2136E0-8C33-4988-B402-C6EF1516061C}"/>
              </a:ext>
            </a:extLst>
          </p:cNvPr>
          <p:cNvSpPr txBox="1">
            <a:spLocks noChangeArrowheads="1"/>
          </p:cNvSpPr>
          <p:nvPr/>
        </p:nvSpPr>
        <p:spPr bwMode="auto">
          <a:xfrm>
            <a:off x="4724400" y="5043914"/>
            <a:ext cx="4419600" cy="830997"/>
          </a:xfrm>
          <a:prstGeom prst="rect">
            <a:avLst/>
          </a:prstGeom>
          <a:noFill/>
          <a:ln w="9525">
            <a:solidFill>
              <a:srgbClr val="2E2ECB"/>
            </a:solidFill>
            <a:miter lim="800000"/>
            <a:headEnd/>
            <a:tailEnd/>
          </a:ln>
          <a:effectLst>
            <a:outerShdw blurRad="40000" dist="20000" dir="5400000" rotWithShape="0">
              <a:srgbClr val="808080">
                <a:alpha val="37999"/>
              </a:srgbClr>
            </a:outerShdw>
          </a:effectLst>
        </p:spPr>
        <p:txBody>
          <a:bodyPr>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dirty="0">
                <a:solidFill>
                  <a:srgbClr val="000000"/>
                </a:solidFill>
              </a:rPr>
              <a:t>h represents avg prediction of y for the data point  x from multiple models created from multiple datasets say using bootstrap</a:t>
            </a:r>
            <a:endParaRPr lang="en-US" altLang="en-US" i="1" dirty="0">
              <a:solidFill>
                <a:srgbClr val="000000"/>
              </a:solidFill>
            </a:endParaRPr>
          </a:p>
        </p:txBody>
      </p:sp>
      <p:sp>
        <p:nvSpPr>
          <p:cNvPr id="20" name="Rectangle 8">
            <a:extLst>
              <a:ext uri="{FF2B5EF4-FFF2-40B4-BE49-F238E27FC236}">
                <a16:creationId xmlns:a16="http://schemas.microsoft.com/office/drawing/2014/main" id="{822B483F-35D8-45FA-A069-9C593495D983}"/>
              </a:ext>
            </a:extLst>
          </p:cNvPr>
          <p:cNvSpPr>
            <a:spLocks noChangeArrowheads="1"/>
          </p:cNvSpPr>
          <p:nvPr/>
        </p:nvSpPr>
        <p:spPr bwMode="auto">
          <a:xfrm>
            <a:off x="1066800" y="533400"/>
            <a:ext cx="7086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dirty="0"/>
              <a:t>Bias – Variance decomposition of error (squared)</a:t>
            </a:r>
          </a:p>
        </p:txBody>
      </p:sp>
      <p:pic>
        <p:nvPicPr>
          <p:cNvPr id="2" name="Picture 1">
            <a:extLst>
              <a:ext uri="{FF2B5EF4-FFF2-40B4-BE49-F238E27FC236}">
                <a16:creationId xmlns:a16="http://schemas.microsoft.com/office/drawing/2014/main" id="{CA0636B0-E03C-4F92-9245-FD162F3F3D8E}"/>
              </a:ext>
            </a:extLst>
          </p:cNvPr>
          <p:cNvPicPr>
            <a:picLocks noChangeAspect="1"/>
          </p:cNvPicPr>
          <p:nvPr/>
        </p:nvPicPr>
        <p:blipFill>
          <a:blip r:embed="rId8"/>
          <a:stretch>
            <a:fillRect/>
          </a:stretch>
        </p:blipFill>
        <p:spPr>
          <a:xfrm>
            <a:off x="304800" y="4881564"/>
            <a:ext cx="2886075" cy="1438275"/>
          </a:xfrm>
          <a:prstGeom prst="rect">
            <a:avLst/>
          </a:prstGeom>
        </p:spPr>
      </p:pic>
      <p:cxnSp>
        <p:nvCxnSpPr>
          <p:cNvPr id="6" name="Straight Arrow Connector 5">
            <a:extLst>
              <a:ext uri="{FF2B5EF4-FFF2-40B4-BE49-F238E27FC236}">
                <a16:creationId xmlns:a16="http://schemas.microsoft.com/office/drawing/2014/main" id="{D04F259D-B658-49EA-8B5A-126A21223A42}"/>
              </a:ext>
            </a:extLst>
          </p:cNvPr>
          <p:cNvCxnSpPr>
            <a:cxnSpLocks/>
          </p:cNvCxnSpPr>
          <p:nvPr/>
        </p:nvCxnSpPr>
        <p:spPr>
          <a:xfrm>
            <a:off x="895166" y="4572000"/>
            <a:ext cx="1162234" cy="10287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ctor: Curved 7">
            <a:extLst>
              <a:ext uri="{FF2B5EF4-FFF2-40B4-BE49-F238E27FC236}">
                <a16:creationId xmlns:a16="http://schemas.microsoft.com/office/drawing/2014/main" id="{6BCDAA6B-8891-4943-AA0E-AD0F1AE52257}"/>
              </a:ext>
            </a:extLst>
          </p:cNvPr>
          <p:cNvCxnSpPr>
            <a:cxnSpLocks/>
          </p:cNvCxnSpPr>
          <p:nvPr/>
        </p:nvCxnSpPr>
        <p:spPr>
          <a:xfrm rot="10800000">
            <a:off x="1981201" y="4580232"/>
            <a:ext cx="1209677" cy="468019"/>
          </a:xfrm>
          <a:prstGeom prst="curvedConnector3">
            <a:avLst>
              <a:gd name="adj1" fmla="val 7053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CFAB138D-1460-4DEE-8809-74C40C11C74F}"/>
              </a:ext>
            </a:extLst>
          </p:cNvPr>
          <p:cNvGrpSpPr/>
          <p:nvPr/>
        </p:nvGrpSpPr>
        <p:grpSpPr>
          <a:xfrm>
            <a:off x="533400" y="2057400"/>
            <a:ext cx="7620000" cy="2050197"/>
            <a:chOff x="533400" y="1683603"/>
            <a:chExt cx="7620000" cy="2050197"/>
          </a:xfrm>
        </p:grpSpPr>
        <p:grpSp>
          <p:nvGrpSpPr>
            <p:cNvPr id="21" name="Group 20">
              <a:extLst>
                <a:ext uri="{FF2B5EF4-FFF2-40B4-BE49-F238E27FC236}">
                  <a16:creationId xmlns:a16="http://schemas.microsoft.com/office/drawing/2014/main" id="{7EEDE360-8123-4D93-AA09-B427A02DC47A}"/>
                </a:ext>
              </a:extLst>
            </p:cNvPr>
            <p:cNvGrpSpPr/>
            <p:nvPr/>
          </p:nvGrpSpPr>
          <p:grpSpPr>
            <a:xfrm>
              <a:off x="533400" y="1683603"/>
              <a:ext cx="7620000" cy="2050197"/>
              <a:chOff x="533400" y="1366837"/>
              <a:chExt cx="7620000" cy="2050197"/>
            </a:xfrm>
          </p:grpSpPr>
          <p:sp>
            <p:nvSpPr>
              <p:cNvPr id="23" name="Text Box 11">
                <a:extLst>
                  <a:ext uri="{FF2B5EF4-FFF2-40B4-BE49-F238E27FC236}">
                    <a16:creationId xmlns:a16="http://schemas.microsoft.com/office/drawing/2014/main" id="{CBDDB7C7-29E7-4E57-AD71-E8010E69A6C8}"/>
                  </a:ext>
                </a:extLst>
              </p:cNvPr>
              <p:cNvSpPr txBox="1">
                <a:spLocks noChangeArrowheads="1"/>
              </p:cNvSpPr>
              <p:nvPr/>
            </p:nvSpPr>
            <p:spPr bwMode="auto">
              <a:xfrm>
                <a:off x="5638800" y="2365241"/>
                <a:ext cx="2514600" cy="5847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dirty="0">
                    <a:solidFill>
                      <a:srgbClr val="000000"/>
                    </a:solidFill>
                    <a:ea typeface="Dotum" panose="020B0503020000020004" pitchFamily="34" charset="-127"/>
                  </a:rPr>
                  <a:t>Instance of a model learnt from data D</a:t>
                </a:r>
              </a:p>
            </p:txBody>
          </p:sp>
          <p:sp>
            <p:nvSpPr>
              <p:cNvPr id="24" name="Line 12">
                <a:extLst>
                  <a:ext uri="{FF2B5EF4-FFF2-40B4-BE49-F238E27FC236}">
                    <a16:creationId xmlns:a16="http://schemas.microsoft.com/office/drawing/2014/main" id="{5D332BA4-3152-43C0-8185-C623BDA7708E}"/>
                  </a:ext>
                </a:extLst>
              </p:cNvPr>
              <p:cNvSpPr>
                <a:spLocks noChangeShapeType="1"/>
              </p:cNvSpPr>
              <p:nvPr/>
            </p:nvSpPr>
            <p:spPr bwMode="auto">
              <a:xfrm flipH="1" flipV="1">
                <a:off x="5105400" y="1900237"/>
                <a:ext cx="1905000" cy="46500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25" name="Object 2">
                <a:extLst>
                  <a:ext uri="{FF2B5EF4-FFF2-40B4-BE49-F238E27FC236}">
                    <a16:creationId xmlns:a16="http://schemas.microsoft.com/office/drawing/2014/main" id="{44EB3AA1-9223-49A3-9878-04BF69669CBB}"/>
                  </a:ext>
                </a:extLst>
              </p:cNvPr>
              <p:cNvGraphicFramePr>
                <a:graphicFrameLocks noChangeAspect="1"/>
              </p:cNvGraphicFramePr>
              <p:nvPr>
                <p:extLst>
                  <p:ext uri="{D42A27DB-BD31-4B8C-83A1-F6EECF244321}">
                    <p14:modId xmlns:p14="http://schemas.microsoft.com/office/powerpoint/2010/main" val="1286838530"/>
                  </p:ext>
                </p:extLst>
              </p:nvPr>
            </p:nvGraphicFramePr>
            <p:xfrm>
              <a:off x="2278063" y="1366837"/>
              <a:ext cx="3565525" cy="588963"/>
            </p:xfrm>
            <a:graphic>
              <a:graphicData uri="http://schemas.openxmlformats.org/presentationml/2006/ole">
                <mc:AlternateContent xmlns:mc="http://schemas.openxmlformats.org/markup-compatibility/2006">
                  <mc:Choice xmlns:v="urn:schemas-microsoft-com:vml" Requires="v">
                    <p:oleObj spid="_x0000_s2145" name="Equation" r:id="rId9" imgW="1612900" imgH="266700" progId="Equation.3">
                      <p:embed/>
                    </p:oleObj>
                  </mc:Choice>
                  <mc:Fallback>
                    <p:oleObj name="Equation" r:id="rId9" imgW="1612900" imgH="266700" progId="Equation.3">
                      <p:embed/>
                      <p:pic>
                        <p:nvPicPr>
                          <p:cNvPr id="11268" name="Object 2">
                            <a:extLst>
                              <a:ext uri="{FF2B5EF4-FFF2-40B4-BE49-F238E27FC236}">
                                <a16:creationId xmlns:a16="http://schemas.microsoft.com/office/drawing/2014/main" id="{FDBEE9A5-C034-48A3-826B-2FD0BEF8FB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78063" y="1366837"/>
                            <a:ext cx="3565525"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 name="Text Box 11">
                <a:extLst>
                  <a:ext uri="{FF2B5EF4-FFF2-40B4-BE49-F238E27FC236}">
                    <a16:creationId xmlns:a16="http://schemas.microsoft.com/office/drawing/2014/main" id="{F641B5DC-F44F-43AF-B631-160DD1853957}"/>
                  </a:ext>
                </a:extLst>
              </p:cNvPr>
              <p:cNvSpPr txBox="1">
                <a:spLocks noChangeArrowheads="1"/>
              </p:cNvSpPr>
              <p:nvPr/>
            </p:nvSpPr>
            <p:spPr bwMode="auto">
              <a:xfrm>
                <a:off x="3048000" y="2586037"/>
                <a:ext cx="1752600" cy="5847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dirty="0">
                    <a:solidFill>
                      <a:srgbClr val="000000"/>
                    </a:solidFill>
                    <a:ea typeface="Dotum" panose="020B0503020000020004" pitchFamily="34" charset="-127"/>
                  </a:rPr>
                  <a:t>True unknown function</a:t>
                </a:r>
              </a:p>
            </p:txBody>
          </p:sp>
          <p:sp>
            <p:nvSpPr>
              <p:cNvPr id="27" name="Line 12">
                <a:extLst>
                  <a:ext uri="{FF2B5EF4-FFF2-40B4-BE49-F238E27FC236}">
                    <a16:creationId xmlns:a16="http://schemas.microsoft.com/office/drawing/2014/main" id="{6D2E4709-18FE-4A73-B9B7-5D10ADCB9F04}"/>
                  </a:ext>
                </a:extLst>
              </p:cNvPr>
              <p:cNvSpPr>
                <a:spLocks noChangeShapeType="1"/>
              </p:cNvSpPr>
              <p:nvPr/>
            </p:nvSpPr>
            <p:spPr bwMode="auto">
              <a:xfrm flipH="1" flipV="1">
                <a:off x="3581400" y="1900237"/>
                <a:ext cx="457200" cy="6858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Text Box 11">
                <a:extLst>
                  <a:ext uri="{FF2B5EF4-FFF2-40B4-BE49-F238E27FC236}">
                    <a16:creationId xmlns:a16="http://schemas.microsoft.com/office/drawing/2014/main" id="{7782BB86-4E44-47FC-BD2A-33F2DD182167}"/>
                  </a:ext>
                </a:extLst>
              </p:cNvPr>
              <p:cNvSpPr txBox="1">
                <a:spLocks noChangeArrowheads="1"/>
              </p:cNvSpPr>
              <p:nvPr/>
            </p:nvSpPr>
            <p:spPr bwMode="auto">
              <a:xfrm>
                <a:off x="533400" y="2586037"/>
                <a:ext cx="2362200" cy="83099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dirty="0">
                    <a:solidFill>
                      <a:srgbClr val="000000"/>
                    </a:solidFill>
                    <a:ea typeface="Dotum" panose="020B0503020000020004" pitchFamily="34" charset="-127"/>
                  </a:rPr>
                  <a:t>Model prediction error given dataset D and random error e</a:t>
                </a:r>
              </a:p>
            </p:txBody>
          </p:sp>
          <p:sp>
            <p:nvSpPr>
              <p:cNvPr id="29" name="Line 12">
                <a:extLst>
                  <a:ext uri="{FF2B5EF4-FFF2-40B4-BE49-F238E27FC236}">
                    <a16:creationId xmlns:a16="http://schemas.microsoft.com/office/drawing/2014/main" id="{0B00ECAE-4684-411B-BB62-56C6B8358D59}"/>
                  </a:ext>
                </a:extLst>
              </p:cNvPr>
              <p:cNvSpPr>
                <a:spLocks noChangeShapeType="1"/>
              </p:cNvSpPr>
              <p:nvPr/>
            </p:nvSpPr>
            <p:spPr bwMode="auto">
              <a:xfrm flipV="1">
                <a:off x="2286000" y="2052637"/>
                <a:ext cx="312738" cy="5334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Text Box 11">
                <a:extLst>
                  <a:ext uri="{FF2B5EF4-FFF2-40B4-BE49-F238E27FC236}">
                    <a16:creationId xmlns:a16="http://schemas.microsoft.com/office/drawing/2014/main" id="{73EEFDF1-6D50-4041-9BE6-F23B4CA9EC82}"/>
                  </a:ext>
                </a:extLst>
              </p:cNvPr>
              <p:cNvSpPr txBox="1">
                <a:spLocks noChangeArrowheads="1"/>
              </p:cNvSpPr>
              <p:nvPr/>
            </p:nvSpPr>
            <p:spPr bwMode="auto">
              <a:xfrm>
                <a:off x="4177683" y="2102744"/>
                <a:ext cx="990600" cy="3385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dirty="0">
                    <a:solidFill>
                      <a:srgbClr val="000000"/>
                    </a:solidFill>
                    <a:ea typeface="Dotum" panose="020B0503020000020004" pitchFamily="34" charset="-127"/>
                  </a:rPr>
                  <a:t>noise</a:t>
                </a:r>
              </a:p>
            </p:txBody>
          </p:sp>
          <p:sp>
            <p:nvSpPr>
              <p:cNvPr id="31" name="Line 12">
                <a:extLst>
                  <a:ext uri="{FF2B5EF4-FFF2-40B4-BE49-F238E27FC236}">
                    <a16:creationId xmlns:a16="http://schemas.microsoft.com/office/drawing/2014/main" id="{9D3E0DD3-7AB4-427B-8EA1-C34C0AE1C3CE}"/>
                  </a:ext>
                </a:extLst>
              </p:cNvPr>
              <p:cNvSpPr>
                <a:spLocks noChangeShapeType="1"/>
              </p:cNvSpPr>
              <p:nvPr/>
            </p:nvSpPr>
            <p:spPr bwMode="auto">
              <a:xfrm flipH="1" flipV="1">
                <a:off x="4267200" y="1824037"/>
                <a:ext cx="404812" cy="276502"/>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22" name="Picture 14" descr="Image result for equal to sign">
              <a:extLst>
                <a:ext uri="{FF2B5EF4-FFF2-40B4-BE49-F238E27FC236}">
                  <a16:creationId xmlns:a16="http://schemas.microsoft.com/office/drawing/2014/main" id="{BC79A9FA-3B1C-42D5-8F86-DF02B728767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2721311" y="1884331"/>
              <a:ext cx="174289" cy="174289"/>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a:extLst>
              <a:ext uri="{FF2B5EF4-FFF2-40B4-BE49-F238E27FC236}">
                <a16:creationId xmlns:a16="http://schemas.microsoft.com/office/drawing/2014/main" id="{3B7C6063-9664-45E5-8F27-88CBE2E84E55}"/>
              </a:ext>
            </a:extLst>
          </p:cNvPr>
          <p:cNvPicPr>
            <a:picLocks noChangeAspect="1"/>
          </p:cNvPicPr>
          <p:nvPr/>
        </p:nvPicPr>
        <p:blipFill>
          <a:blip r:embed="rId12"/>
          <a:stretch>
            <a:fillRect/>
          </a:stretch>
        </p:blipFill>
        <p:spPr>
          <a:xfrm>
            <a:off x="3654425" y="1552574"/>
            <a:ext cx="304800" cy="323850"/>
          </a:xfrm>
          <a:prstGeom prst="rect">
            <a:avLst/>
          </a:prstGeom>
        </p:spPr>
      </p:pic>
      <p:sp>
        <p:nvSpPr>
          <p:cNvPr id="11" name="Right Brace 10">
            <a:extLst>
              <a:ext uri="{FF2B5EF4-FFF2-40B4-BE49-F238E27FC236}">
                <a16:creationId xmlns:a16="http://schemas.microsoft.com/office/drawing/2014/main" id="{6F3BB967-D0E2-4C04-82D2-EEA3DD0BDC14}"/>
              </a:ext>
            </a:extLst>
          </p:cNvPr>
          <p:cNvSpPr/>
          <p:nvPr/>
        </p:nvSpPr>
        <p:spPr>
          <a:xfrm rot="20196355">
            <a:off x="3454624" y="4851607"/>
            <a:ext cx="271472" cy="33653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3611FBF-A296-4AB7-9143-B439A5E86465}"/>
              </a:ext>
            </a:extLst>
          </p:cNvPr>
          <p:cNvSpPr txBox="1"/>
          <p:nvPr/>
        </p:nvSpPr>
        <p:spPr>
          <a:xfrm rot="19967689">
            <a:off x="3541712" y="4167785"/>
            <a:ext cx="2822575" cy="338554"/>
          </a:xfrm>
          <a:prstGeom prst="rect">
            <a:avLst/>
          </a:prstGeom>
          <a:noFill/>
        </p:spPr>
        <p:txBody>
          <a:bodyPr wrap="square" rtlCol="0">
            <a:spAutoFit/>
          </a:bodyPr>
          <a:lstStyle/>
          <a:p>
            <a:r>
              <a:rPr lang="en-US" sz="1600" dirty="0"/>
              <a:t>Bootstrapped models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a:extLst>
              <a:ext uri="{FF2B5EF4-FFF2-40B4-BE49-F238E27FC236}">
                <a16:creationId xmlns:a16="http://schemas.microsoft.com/office/drawing/2014/main" id="{A1DB3CA0-3242-4529-AC14-2F5C5A886BFE}"/>
              </a:ext>
            </a:extLst>
          </p:cNvPr>
          <p:cNvGraphicFramePr>
            <a:graphicFrameLocks noChangeAspect="1"/>
          </p:cNvGraphicFramePr>
          <p:nvPr>
            <p:extLst>
              <p:ext uri="{D42A27DB-BD31-4B8C-83A1-F6EECF244321}">
                <p14:modId xmlns:p14="http://schemas.microsoft.com/office/powerpoint/2010/main" val="2703443657"/>
              </p:ext>
            </p:extLst>
          </p:nvPr>
        </p:nvGraphicFramePr>
        <p:xfrm>
          <a:off x="595313" y="1326762"/>
          <a:ext cx="4776787" cy="2213809"/>
        </p:xfrm>
        <a:graphic>
          <a:graphicData uri="http://schemas.openxmlformats.org/presentationml/2006/ole">
            <mc:AlternateContent xmlns:mc="http://schemas.openxmlformats.org/markup-compatibility/2006">
              <mc:Choice xmlns:v="urn:schemas-microsoft-com:vml" Requires="v">
                <p:oleObj spid="_x0000_s4202" name="Equation" r:id="rId4" imgW="2527300" imgH="1168400" progId="Equation.3">
                  <p:embed/>
                </p:oleObj>
              </mc:Choice>
              <mc:Fallback>
                <p:oleObj name="Equation" r:id="rId4" imgW="2527300" imgH="1168400" progId="Equation.3">
                  <p:embed/>
                  <p:pic>
                    <p:nvPicPr>
                      <p:cNvPr id="23554" name="Object 2">
                        <a:extLst>
                          <a:ext uri="{FF2B5EF4-FFF2-40B4-BE49-F238E27FC236}">
                            <a16:creationId xmlns:a16="http://schemas.microsoft.com/office/drawing/2014/main" id="{A1DB3CA0-3242-4529-AC14-2F5C5A886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1326762"/>
                        <a:ext cx="4776787" cy="2213809"/>
                      </a:xfrm>
                      <a:prstGeom prst="rect">
                        <a:avLst/>
                      </a:prstGeom>
                      <a:noFill/>
                      <a:ln>
                        <a:noFill/>
                      </a:ln>
                      <a:effectLst/>
                      <a:extLst/>
                    </p:spPr>
                  </p:pic>
                </p:oleObj>
              </mc:Fallback>
            </mc:AlternateContent>
          </a:graphicData>
        </a:graphic>
      </p:graphicFrame>
      <p:sp>
        <p:nvSpPr>
          <p:cNvPr id="13316" name="Text Box 11">
            <a:extLst>
              <a:ext uri="{FF2B5EF4-FFF2-40B4-BE49-F238E27FC236}">
                <a16:creationId xmlns:a16="http://schemas.microsoft.com/office/drawing/2014/main" id="{1FB7CEAB-FFDF-4E6A-B139-9A6BD33CD3AB}"/>
              </a:ext>
            </a:extLst>
          </p:cNvPr>
          <p:cNvSpPr txBox="1">
            <a:spLocks noChangeArrowheads="1"/>
          </p:cNvSpPr>
          <p:nvPr/>
        </p:nvSpPr>
        <p:spPr bwMode="auto">
          <a:xfrm>
            <a:off x="4038600" y="4556125"/>
            <a:ext cx="4953000" cy="830997"/>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ea typeface="Dotum" panose="020B0503020000020004" pitchFamily="34" charset="-127"/>
              </a:rPr>
              <a:t>Squared difference between long-term expectation for the learners performance, E</a:t>
            </a:r>
            <a:r>
              <a:rPr lang="en-US" altLang="en-US" baseline="-25000" dirty="0">
                <a:ea typeface="Dotum" panose="020B0503020000020004" pitchFamily="34" charset="-127"/>
              </a:rPr>
              <a:t>D</a:t>
            </a:r>
            <a:r>
              <a:rPr lang="en-US" altLang="en-US" dirty="0">
                <a:ea typeface="Dotum" panose="020B0503020000020004" pitchFamily="34" charset="-127"/>
              </a:rPr>
              <a:t>[</a:t>
            </a:r>
            <a:r>
              <a:rPr lang="en-US" altLang="en-US" dirty="0" err="1">
                <a:ea typeface="Dotum" panose="020B0503020000020004" pitchFamily="34" charset="-127"/>
              </a:rPr>
              <a:t>h</a:t>
            </a:r>
            <a:r>
              <a:rPr lang="en-US" altLang="en-US" baseline="-25000" dirty="0" err="1">
                <a:ea typeface="Dotum" panose="020B0503020000020004" pitchFamily="34" charset="-127"/>
              </a:rPr>
              <a:t>D</a:t>
            </a:r>
            <a:r>
              <a:rPr lang="en-US" altLang="en-US" dirty="0">
                <a:ea typeface="Dotum" panose="020B0503020000020004" pitchFamily="34" charset="-127"/>
              </a:rPr>
              <a:t>(x)], and what we </a:t>
            </a:r>
            <a:r>
              <a:rPr lang="en-US" altLang="en-US" u="sng" dirty="0">
                <a:ea typeface="Dotum" panose="020B0503020000020004" pitchFamily="34" charset="-127"/>
              </a:rPr>
              <a:t>expect in a representative run on a dataset D</a:t>
            </a:r>
            <a:r>
              <a:rPr lang="en-US" altLang="en-US" dirty="0">
                <a:ea typeface="Dotum" panose="020B0503020000020004" pitchFamily="34" charset="-127"/>
              </a:rPr>
              <a:t> (</a:t>
            </a:r>
            <a:r>
              <a:rPr lang="en-US" altLang="en-US" dirty="0" err="1">
                <a:ea typeface="Dotum" panose="020B0503020000020004" pitchFamily="34" charset="-127"/>
              </a:rPr>
              <a:t>yhat</a:t>
            </a:r>
            <a:r>
              <a:rPr lang="en-US" altLang="en-US" dirty="0">
                <a:ea typeface="Dotum" panose="020B0503020000020004" pitchFamily="34" charset="-127"/>
              </a:rPr>
              <a:t> )</a:t>
            </a:r>
          </a:p>
        </p:txBody>
      </p:sp>
      <p:sp>
        <p:nvSpPr>
          <p:cNvPr id="13317" name="Line 12">
            <a:extLst>
              <a:ext uri="{FF2B5EF4-FFF2-40B4-BE49-F238E27FC236}">
                <a16:creationId xmlns:a16="http://schemas.microsoft.com/office/drawing/2014/main" id="{F0E74A32-043D-405E-A329-CCCCE46A71EC}"/>
              </a:ext>
            </a:extLst>
          </p:cNvPr>
          <p:cNvSpPr>
            <a:spLocks noChangeShapeType="1"/>
          </p:cNvSpPr>
          <p:nvPr/>
        </p:nvSpPr>
        <p:spPr bwMode="auto">
          <a:xfrm flipH="1" flipV="1">
            <a:off x="3200400" y="3581400"/>
            <a:ext cx="838200" cy="974725"/>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8" name="Text Box 11">
            <a:extLst>
              <a:ext uri="{FF2B5EF4-FFF2-40B4-BE49-F238E27FC236}">
                <a16:creationId xmlns:a16="http://schemas.microsoft.com/office/drawing/2014/main" id="{CC8974A8-64DA-4B9E-BC64-A6BFA587BEE0}"/>
              </a:ext>
            </a:extLst>
          </p:cNvPr>
          <p:cNvSpPr txBox="1">
            <a:spLocks noChangeArrowheads="1"/>
          </p:cNvSpPr>
          <p:nvPr/>
        </p:nvSpPr>
        <p:spPr bwMode="auto">
          <a:xfrm>
            <a:off x="381000" y="4251325"/>
            <a:ext cx="3276600" cy="156966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ea typeface="Dotum" panose="020B0503020000020004" pitchFamily="34" charset="-127"/>
              </a:rPr>
              <a:t>Squared difference between </a:t>
            </a:r>
            <a:r>
              <a:rPr lang="en-US" altLang="en-US" u="sng" dirty="0">
                <a:ea typeface="Dotum" panose="020B0503020000020004" pitchFamily="34" charset="-127"/>
              </a:rPr>
              <a:t>best possible</a:t>
            </a:r>
            <a:r>
              <a:rPr lang="en-US" altLang="en-US" dirty="0">
                <a:ea typeface="Dotum" panose="020B0503020000020004" pitchFamily="34" charset="-127"/>
              </a:rPr>
              <a:t> prediction for x,  f(x), and our </a:t>
            </a:r>
            <a:r>
              <a:rPr lang="ja-JP" altLang="en-US" u="sng" dirty="0">
                <a:ea typeface="Dotum" panose="020B0503020000020004" pitchFamily="34" charset="-127"/>
              </a:rPr>
              <a:t>“</a:t>
            </a:r>
            <a:r>
              <a:rPr lang="en-US" altLang="ja-JP" u="sng" dirty="0">
                <a:ea typeface="Dotum" panose="020B0503020000020004" pitchFamily="34" charset="-127"/>
              </a:rPr>
              <a:t>long-term</a:t>
            </a:r>
            <a:r>
              <a:rPr lang="ja-JP" altLang="en-US" u="sng" dirty="0">
                <a:ea typeface="Dotum" panose="020B0503020000020004" pitchFamily="34" charset="-127"/>
              </a:rPr>
              <a:t>”</a:t>
            </a:r>
            <a:r>
              <a:rPr lang="en-US" altLang="ja-JP" u="sng" dirty="0">
                <a:ea typeface="Dotum" panose="020B0503020000020004" pitchFamily="34" charset="-127"/>
              </a:rPr>
              <a:t> expectation for what the learner will do</a:t>
            </a:r>
            <a:r>
              <a:rPr lang="en-US" altLang="ja-JP" dirty="0">
                <a:ea typeface="Dotum" panose="020B0503020000020004" pitchFamily="34" charset="-127"/>
              </a:rPr>
              <a:t> if we averaged over many datasets D, </a:t>
            </a:r>
            <a:r>
              <a:rPr lang="en-US" altLang="ja-JP" i="1" dirty="0">
                <a:ea typeface="Dotum" panose="020B0503020000020004" pitchFamily="34" charset="-127"/>
              </a:rPr>
              <a:t>E</a:t>
            </a:r>
            <a:r>
              <a:rPr lang="en-US" altLang="ja-JP" i="1" baseline="-25000" dirty="0">
                <a:ea typeface="Dotum" panose="020B0503020000020004" pitchFamily="34" charset="-127"/>
              </a:rPr>
              <a:t>D</a:t>
            </a:r>
            <a:r>
              <a:rPr lang="en-US" altLang="ja-JP" i="1" dirty="0">
                <a:ea typeface="Dotum" panose="020B0503020000020004" pitchFamily="34" charset="-127"/>
              </a:rPr>
              <a:t>[</a:t>
            </a:r>
            <a:r>
              <a:rPr lang="en-US" altLang="ja-JP" i="1" dirty="0" err="1">
                <a:ea typeface="Dotum" panose="020B0503020000020004" pitchFamily="34" charset="-127"/>
              </a:rPr>
              <a:t>h</a:t>
            </a:r>
            <a:r>
              <a:rPr lang="en-US" altLang="ja-JP" i="1" baseline="-25000" dirty="0" err="1">
                <a:ea typeface="Dotum" panose="020B0503020000020004" pitchFamily="34" charset="-127"/>
              </a:rPr>
              <a:t>D</a:t>
            </a:r>
            <a:r>
              <a:rPr lang="en-US" altLang="ja-JP" i="1" dirty="0">
                <a:ea typeface="Dotum" panose="020B0503020000020004" pitchFamily="34" charset="-127"/>
              </a:rPr>
              <a:t>(x)]</a:t>
            </a:r>
            <a:endParaRPr lang="en-US" altLang="en-US" i="1" dirty="0">
              <a:ea typeface="Dotum" panose="020B0503020000020004" pitchFamily="34" charset="-127"/>
            </a:endParaRPr>
          </a:p>
        </p:txBody>
      </p:sp>
      <p:sp>
        <p:nvSpPr>
          <p:cNvPr id="13319" name="Line 12">
            <a:extLst>
              <a:ext uri="{FF2B5EF4-FFF2-40B4-BE49-F238E27FC236}">
                <a16:creationId xmlns:a16="http://schemas.microsoft.com/office/drawing/2014/main" id="{DF44A95D-784A-4A32-A480-7D11CB02AAEB}"/>
              </a:ext>
            </a:extLst>
          </p:cNvPr>
          <p:cNvSpPr>
            <a:spLocks noChangeShapeType="1"/>
          </p:cNvSpPr>
          <p:nvPr/>
        </p:nvSpPr>
        <p:spPr bwMode="auto">
          <a:xfrm flipH="1" flipV="1">
            <a:off x="1447800" y="3581400"/>
            <a:ext cx="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2" name="Text Box 11">
            <a:extLst>
              <a:ext uri="{FF2B5EF4-FFF2-40B4-BE49-F238E27FC236}">
                <a16:creationId xmlns:a16="http://schemas.microsoft.com/office/drawing/2014/main" id="{8075420D-E016-4EE1-866D-1A6E29037B71}"/>
              </a:ext>
            </a:extLst>
          </p:cNvPr>
          <p:cNvSpPr txBox="1">
            <a:spLocks noChangeArrowheads="1"/>
          </p:cNvSpPr>
          <p:nvPr/>
        </p:nvSpPr>
        <p:spPr bwMode="auto">
          <a:xfrm>
            <a:off x="1143000" y="5943600"/>
            <a:ext cx="1295400" cy="3385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dirty="0">
                <a:ea typeface="Dotum" panose="020B0503020000020004" pitchFamily="34" charset="-127"/>
              </a:rPr>
              <a:t>BIAS</a:t>
            </a:r>
            <a:r>
              <a:rPr lang="en-US" altLang="en-US" baseline="30000" dirty="0">
                <a:ea typeface="Dotum" panose="020B0503020000020004" pitchFamily="34" charset="-127"/>
              </a:rPr>
              <a:t>2</a:t>
            </a:r>
            <a:endParaRPr lang="en-US" altLang="en-US" i="1" baseline="30000" dirty="0">
              <a:ea typeface="Dotum" panose="020B0503020000020004" pitchFamily="34" charset="-127"/>
            </a:endParaRPr>
          </a:p>
        </p:txBody>
      </p:sp>
      <p:sp>
        <p:nvSpPr>
          <p:cNvPr id="13323" name="Text Box 11">
            <a:extLst>
              <a:ext uri="{FF2B5EF4-FFF2-40B4-BE49-F238E27FC236}">
                <a16:creationId xmlns:a16="http://schemas.microsoft.com/office/drawing/2014/main" id="{E917937B-DF73-4482-AF54-008580D253EA}"/>
              </a:ext>
            </a:extLst>
          </p:cNvPr>
          <p:cNvSpPr txBox="1">
            <a:spLocks noChangeArrowheads="1"/>
          </p:cNvSpPr>
          <p:nvPr/>
        </p:nvSpPr>
        <p:spPr bwMode="auto">
          <a:xfrm>
            <a:off x="5372100" y="5715000"/>
            <a:ext cx="2057400" cy="3385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dirty="0">
                <a:ea typeface="Dotum" panose="020B0503020000020004" pitchFamily="34" charset="-127"/>
              </a:rPr>
              <a:t>VARIANCE</a:t>
            </a:r>
            <a:endParaRPr lang="en-US" altLang="en-US" i="1" dirty="0">
              <a:ea typeface="Dotum" panose="020B0503020000020004" pitchFamily="34" charset="-127"/>
            </a:endParaRPr>
          </a:p>
        </p:txBody>
      </p:sp>
      <p:sp>
        <p:nvSpPr>
          <p:cNvPr id="23563" name="Slide Number Placeholder 1">
            <a:extLst>
              <a:ext uri="{FF2B5EF4-FFF2-40B4-BE49-F238E27FC236}">
                <a16:creationId xmlns:a16="http://schemas.microsoft.com/office/drawing/2014/main" id="{DD5ED7E1-8113-4CE7-AF17-47BBBEDADC4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fld id="{C946A146-980F-45BB-B110-B983EACA444C}" type="slidenum">
              <a:rPr lang="en-US" altLang="en-US" sz="1400">
                <a:solidFill>
                  <a:srgbClr val="000000"/>
                </a:solidFill>
              </a:rPr>
              <a:pPr eaLnBrk="1" hangingPunct="1"/>
              <a:t>35</a:t>
            </a:fld>
            <a:endParaRPr lang="en-US" altLang="en-US" sz="1400">
              <a:solidFill>
                <a:srgbClr val="000000"/>
              </a:solidFill>
            </a:endParaRPr>
          </a:p>
        </p:txBody>
      </p:sp>
      <p:grpSp>
        <p:nvGrpSpPr>
          <p:cNvPr id="3" name="Group 2">
            <a:extLst>
              <a:ext uri="{FF2B5EF4-FFF2-40B4-BE49-F238E27FC236}">
                <a16:creationId xmlns:a16="http://schemas.microsoft.com/office/drawing/2014/main" id="{245432D7-AACA-4C98-A765-96C81F4ED109}"/>
              </a:ext>
            </a:extLst>
          </p:cNvPr>
          <p:cNvGrpSpPr/>
          <p:nvPr/>
        </p:nvGrpSpPr>
        <p:grpSpPr>
          <a:xfrm>
            <a:off x="6210300" y="1703416"/>
            <a:ext cx="2438400" cy="1460500"/>
            <a:chOff x="6324600" y="1143000"/>
            <a:chExt cx="2438400" cy="1460500"/>
          </a:xfrm>
        </p:grpSpPr>
        <p:graphicFrame>
          <p:nvGraphicFramePr>
            <p:cNvPr id="23559" name="Object 3">
              <a:extLst>
                <a:ext uri="{FF2B5EF4-FFF2-40B4-BE49-F238E27FC236}">
                  <a16:creationId xmlns:a16="http://schemas.microsoft.com/office/drawing/2014/main" id="{271663ED-1AE6-4E2B-A7F1-85F9ED5C3D6D}"/>
                </a:ext>
              </a:extLst>
            </p:cNvPr>
            <p:cNvGraphicFramePr>
              <a:graphicFrameLocks noChangeAspect="1"/>
            </p:cNvGraphicFramePr>
            <p:nvPr>
              <p:extLst>
                <p:ext uri="{D42A27DB-BD31-4B8C-83A1-F6EECF244321}">
                  <p14:modId xmlns:p14="http://schemas.microsoft.com/office/powerpoint/2010/main" val="366588331"/>
                </p:ext>
              </p:extLst>
            </p:nvPr>
          </p:nvGraphicFramePr>
          <p:xfrm>
            <a:off x="6400800" y="1143000"/>
            <a:ext cx="2362200" cy="550863"/>
          </p:xfrm>
          <a:graphic>
            <a:graphicData uri="http://schemas.openxmlformats.org/presentationml/2006/ole">
              <mc:AlternateContent xmlns:mc="http://schemas.openxmlformats.org/markup-compatibility/2006">
                <mc:Choice xmlns:v="urn:schemas-microsoft-com:vml" Requires="v">
                  <p:oleObj spid="_x0000_s4203" name="Equation" r:id="rId6" imgW="926698" imgH="215806" progId="Equation.3">
                    <p:embed/>
                  </p:oleObj>
                </mc:Choice>
                <mc:Fallback>
                  <p:oleObj name="Equation" r:id="rId6" imgW="926698" imgH="215806" progId="Equation.3">
                    <p:embed/>
                    <p:pic>
                      <p:nvPicPr>
                        <p:cNvPr id="23559" name="Object 3">
                          <a:extLst>
                            <a:ext uri="{FF2B5EF4-FFF2-40B4-BE49-F238E27FC236}">
                              <a16:creationId xmlns:a16="http://schemas.microsoft.com/office/drawing/2014/main" id="{271663ED-1AE6-4E2B-A7F1-85F9ED5C3D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1143000"/>
                          <a:ext cx="2362200"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560" name="Object 4">
              <a:extLst>
                <a:ext uri="{FF2B5EF4-FFF2-40B4-BE49-F238E27FC236}">
                  <a16:creationId xmlns:a16="http://schemas.microsoft.com/office/drawing/2014/main" id="{DB54B569-07D3-40B5-B8AA-1E0C8713BADE}"/>
                </a:ext>
              </a:extLst>
            </p:cNvPr>
            <p:cNvGraphicFramePr>
              <a:graphicFrameLocks noChangeAspect="1"/>
            </p:cNvGraphicFramePr>
            <p:nvPr>
              <p:extLst>
                <p:ext uri="{D42A27DB-BD31-4B8C-83A1-F6EECF244321}">
                  <p14:modId xmlns:p14="http://schemas.microsoft.com/office/powerpoint/2010/main" val="3806379332"/>
                </p:ext>
              </p:extLst>
            </p:nvPr>
          </p:nvGraphicFramePr>
          <p:xfrm>
            <a:off x="6324600" y="1600200"/>
            <a:ext cx="2427288" cy="550863"/>
          </p:xfrm>
          <a:graphic>
            <a:graphicData uri="http://schemas.openxmlformats.org/presentationml/2006/ole">
              <mc:AlternateContent xmlns:mc="http://schemas.openxmlformats.org/markup-compatibility/2006">
                <mc:Choice xmlns:v="urn:schemas-microsoft-com:vml" Requires="v">
                  <p:oleObj spid="_x0000_s4204" name="Equation" r:id="rId8" imgW="952087" imgH="215806" progId="Equation.3">
                    <p:embed/>
                  </p:oleObj>
                </mc:Choice>
                <mc:Fallback>
                  <p:oleObj name="Equation" r:id="rId8" imgW="952087" imgH="215806" progId="Equation.3">
                    <p:embed/>
                    <p:pic>
                      <p:nvPicPr>
                        <p:cNvPr id="23560" name="Object 4">
                          <a:extLst>
                            <a:ext uri="{FF2B5EF4-FFF2-40B4-BE49-F238E27FC236}">
                              <a16:creationId xmlns:a16="http://schemas.microsoft.com/office/drawing/2014/main" id="{DB54B569-07D3-40B5-B8AA-1E0C8713BA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0" y="1600200"/>
                          <a:ext cx="2427288"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564" name="Object 5">
              <a:extLst>
                <a:ext uri="{FF2B5EF4-FFF2-40B4-BE49-F238E27FC236}">
                  <a16:creationId xmlns:a16="http://schemas.microsoft.com/office/drawing/2014/main" id="{AF4C9B31-0DCC-417F-B37B-4B21971F6408}"/>
                </a:ext>
              </a:extLst>
            </p:cNvPr>
            <p:cNvGraphicFramePr>
              <a:graphicFrameLocks noChangeAspect="1"/>
            </p:cNvGraphicFramePr>
            <p:nvPr>
              <p:extLst>
                <p:ext uri="{D42A27DB-BD31-4B8C-83A1-F6EECF244321}">
                  <p14:modId xmlns:p14="http://schemas.microsoft.com/office/powerpoint/2010/main" val="413773958"/>
                </p:ext>
              </p:extLst>
            </p:nvPr>
          </p:nvGraphicFramePr>
          <p:xfrm>
            <a:off x="6324600" y="2057400"/>
            <a:ext cx="2054225" cy="546100"/>
          </p:xfrm>
          <a:graphic>
            <a:graphicData uri="http://schemas.openxmlformats.org/presentationml/2006/ole">
              <mc:AlternateContent xmlns:mc="http://schemas.openxmlformats.org/markup-compatibility/2006">
                <mc:Choice xmlns:v="urn:schemas-microsoft-com:vml" Requires="v">
                  <p:oleObj spid="_x0000_s4205" name="Equation" r:id="rId10" imgW="762000" imgH="203200" progId="Equation.3">
                    <p:embed/>
                  </p:oleObj>
                </mc:Choice>
                <mc:Fallback>
                  <p:oleObj name="Equation" r:id="rId10" imgW="762000" imgH="203200" progId="Equation.3">
                    <p:embed/>
                    <p:pic>
                      <p:nvPicPr>
                        <p:cNvPr id="23564" name="Object 5">
                          <a:extLst>
                            <a:ext uri="{FF2B5EF4-FFF2-40B4-BE49-F238E27FC236}">
                              <a16:creationId xmlns:a16="http://schemas.microsoft.com/office/drawing/2014/main" id="{AF4C9B31-0DCC-417F-B37B-4B21971F64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2057400"/>
                          <a:ext cx="20542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 name="Rectangle 8">
            <a:extLst>
              <a:ext uri="{FF2B5EF4-FFF2-40B4-BE49-F238E27FC236}">
                <a16:creationId xmlns:a16="http://schemas.microsoft.com/office/drawing/2014/main" id="{F221E014-88DD-46AD-B6F9-78F48BED96FB}"/>
              </a:ext>
            </a:extLst>
          </p:cNvPr>
          <p:cNvSpPr>
            <a:spLocks noChangeArrowheads="1"/>
          </p:cNvSpPr>
          <p:nvPr/>
        </p:nvSpPr>
        <p:spPr bwMode="auto">
          <a:xfrm rot="19321623">
            <a:off x="4342504" y="956562"/>
            <a:ext cx="1447800" cy="990600"/>
          </a:xfrm>
          <a:prstGeom prst="rect">
            <a:avLst/>
          </a:prstGeom>
          <a:solidFill>
            <a:srgbClr val="FFFF00"/>
          </a:solidFill>
          <a:ln>
            <a:noFill/>
          </a:ln>
          <a:extLst/>
        </p:spPr>
        <p:txBody>
          <a:bodyPr anchor="ct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t>Ouch!!!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31D5A569-9781-4CFD-AFDE-6C3AB41B32B7}"/>
              </a:ext>
            </a:extLst>
          </p:cNvPr>
          <p:cNvSpPr txBox="1">
            <a:spLocks noChangeArrowheads="1"/>
          </p:cNvSpPr>
          <p:nvPr/>
        </p:nvSpPr>
        <p:spPr bwMode="auto">
          <a:xfrm>
            <a:off x="6632399" y="5818152"/>
            <a:ext cx="560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t>bias</a:t>
            </a:r>
          </a:p>
        </p:txBody>
      </p:sp>
      <p:grpSp>
        <p:nvGrpSpPr>
          <p:cNvPr id="2" name="Group 1">
            <a:extLst>
              <a:ext uri="{FF2B5EF4-FFF2-40B4-BE49-F238E27FC236}">
                <a16:creationId xmlns:a16="http://schemas.microsoft.com/office/drawing/2014/main" id="{EFF122D5-51B2-40A2-B642-C661F26F6883}"/>
              </a:ext>
            </a:extLst>
          </p:cNvPr>
          <p:cNvGrpSpPr/>
          <p:nvPr/>
        </p:nvGrpSpPr>
        <p:grpSpPr>
          <a:xfrm>
            <a:off x="304800" y="1447800"/>
            <a:ext cx="8305800" cy="4419600"/>
            <a:chOff x="0" y="152400"/>
            <a:chExt cx="8983663" cy="6553200"/>
          </a:xfrm>
        </p:grpSpPr>
        <p:graphicFrame>
          <p:nvGraphicFramePr>
            <p:cNvPr id="25601" name="Object 5">
              <a:extLst>
                <a:ext uri="{FF2B5EF4-FFF2-40B4-BE49-F238E27FC236}">
                  <a16:creationId xmlns:a16="http://schemas.microsoft.com/office/drawing/2014/main" id="{FE3F0381-B349-497F-BE6C-ADA4A4C3903B}"/>
                </a:ext>
              </a:extLst>
            </p:cNvPr>
            <p:cNvGraphicFramePr>
              <a:graphicFrameLocks noChangeAspect="1"/>
            </p:cNvGraphicFramePr>
            <p:nvPr>
              <p:extLst>
                <p:ext uri="{D42A27DB-BD31-4B8C-83A1-F6EECF244321}">
                  <p14:modId xmlns:p14="http://schemas.microsoft.com/office/powerpoint/2010/main" val="1555608067"/>
                </p:ext>
              </p:extLst>
            </p:nvPr>
          </p:nvGraphicFramePr>
          <p:xfrm>
            <a:off x="4800600" y="4038600"/>
            <a:ext cx="4183063" cy="2441575"/>
          </p:xfrm>
          <a:graphic>
            <a:graphicData uri="http://schemas.openxmlformats.org/presentationml/2006/ole">
              <mc:AlternateContent xmlns:mc="http://schemas.openxmlformats.org/markup-compatibility/2006">
                <mc:Choice xmlns:v="urn:schemas-microsoft-com:vml" Requires="v">
                  <p:oleObj spid="_x0000_s5147" name="Bitmap Image" r:id="rId3" imgW="6380952" imgH="3723810" progId="Paint.Picture">
                    <p:embed/>
                  </p:oleObj>
                </mc:Choice>
                <mc:Fallback>
                  <p:oleObj name="Bitmap Image" r:id="rId3" imgW="6380952" imgH="3723810" progId="Paint.Picture">
                    <p:embed/>
                    <p:pic>
                      <p:nvPicPr>
                        <p:cNvPr id="25601" name="Object 5">
                          <a:extLst>
                            <a:ext uri="{FF2B5EF4-FFF2-40B4-BE49-F238E27FC236}">
                              <a16:creationId xmlns:a16="http://schemas.microsoft.com/office/drawing/2014/main" id="{FE3F0381-B349-497F-BE6C-ADA4A4C390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4038600"/>
                          <a:ext cx="4183063"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2" name="Picture 2" descr="Screen Shot 2014-10-17 at 11.40.22 AM.png">
              <a:extLst>
                <a:ext uri="{FF2B5EF4-FFF2-40B4-BE49-F238E27FC236}">
                  <a16:creationId xmlns:a16="http://schemas.microsoft.com/office/drawing/2014/main" id="{91F7A814-DDA8-467D-95F6-46237B119F2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050" y="152400"/>
              <a:ext cx="43243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descr="Screen Shot 2014-10-17 at 11.40.29 AM.png">
              <a:extLst>
                <a:ext uri="{FF2B5EF4-FFF2-40B4-BE49-F238E27FC236}">
                  <a16:creationId xmlns:a16="http://schemas.microsoft.com/office/drawing/2014/main" id="{04BB8652-98B9-4CE1-831F-9D762CB52CC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67000"/>
              <a:ext cx="4392613" cy="259080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25604" name="Straight Arrow Connector 14">
              <a:extLst>
                <a:ext uri="{FF2B5EF4-FFF2-40B4-BE49-F238E27FC236}">
                  <a16:creationId xmlns:a16="http://schemas.microsoft.com/office/drawing/2014/main" id="{38F58A6E-1FE5-4130-AF5F-9D627F093CA5}"/>
                </a:ext>
              </a:extLst>
            </p:cNvPr>
            <p:cNvCxnSpPr>
              <a:cxnSpLocks noChangeShapeType="1"/>
            </p:cNvCxnSpPr>
            <p:nvPr/>
          </p:nvCxnSpPr>
          <p:spPr bwMode="auto">
            <a:xfrm flipH="1" flipV="1">
              <a:off x="2286000" y="1066800"/>
              <a:ext cx="2971800" cy="3048000"/>
            </a:xfrm>
            <a:prstGeom prst="straightConnector1">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cxnSp>
        <p:cxnSp>
          <p:nvCxnSpPr>
            <p:cNvPr id="25605" name="Straight Arrow Connector 18">
              <a:extLst>
                <a:ext uri="{FF2B5EF4-FFF2-40B4-BE49-F238E27FC236}">
                  <a16:creationId xmlns:a16="http://schemas.microsoft.com/office/drawing/2014/main" id="{4E7CDF86-9956-474C-BFEC-E9941DFF54C0}"/>
                </a:ext>
              </a:extLst>
            </p:cNvPr>
            <p:cNvCxnSpPr>
              <a:cxnSpLocks noChangeShapeType="1"/>
            </p:cNvCxnSpPr>
            <p:nvPr/>
          </p:nvCxnSpPr>
          <p:spPr bwMode="auto">
            <a:xfrm flipH="1" flipV="1">
              <a:off x="2286000" y="3886200"/>
              <a:ext cx="2743200" cy="304800"/>
            </a:xfrm>
            <a:prstGeom prst="straightConnector1">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cxnSp>
        <p:cxnSp>
          <p:nvCxnSpPr>
            <p:cNvPr id="25606" name="Straight Connector 22">
              <a:extLst>
                <a:ext uri="{FF2B5EF4-FFF2-40B4-BE49-F238E27FC236}">
                  <a16:creationId xmlns:a16="http://schemas.microsoft.com/office/drawing/2014/main" id="{FC458445-5BAE-419C-9DD4-51D3B34DBCF5}"/>
                </a:ext>
              </a:extLst>
            </p:cNvPr>
            <p:cNvCxnSpPr>
              <a:cxnSpLocks noChangeShapeType="1"/>
            </p:cNvCxnSpPr>
            <p:nvPr/>
          </p:nvCxnSpPr>
          <p:spPr bwMode="auto">
            <a:xfrm flipV="1">
              <a:off x="2286000" y="990600"/>
              <a:ext cx="0" cy="42672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cxnSp>
        <p:cxnSp>
          <p:nvCxnSpPr>
            <p:cNvPr id="25607" name="Straight Connector 25">
              <a:extLst>
                <a:ext uri="{FF2B5EF4-FFF2-40B4-BE49-F238E27FC236}">
                  <a16:creationId xmlns:a16="http://schemas.microsoft.com/office/drawing/2014/main" id="{70AF95F2-4D7D-4BF4-A72F-269538F848CA}"/>
                </a:ext>
              </a:extLst>
            </p:cNvPr>
            <p:cNvCxnSpPr>
              <a:cxnSpLocks noChangeShapeType="1"/>
            </p:cNvCxnSpPr>
            <p:nvPr/>
          </p:nvCxnSpPr>
          <p:spPr bwMode="auto">
            <a:xfrm flipV="1">
              <a:off x="6324600" y="3886200"/>
              <a:ext cx="0" cy="2667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cxnSp>
        <p:sp>
          <p:nvSpPr>
            <p:cNvPr id="29" name="Left Brace 28">
              <a:extLst>
                <a:ext uri="{FF2B5EF4-FFF2-40B4-BE49-F238E27FC236}">
                  <a16:creationId xmlns:a16="http://schemas.microsoft.com/office/drawing/2014/main" id="{E216CC46-2254-4222-9C0D-BC84C4BBBAC1}"/>
                </a:ext>
              </a:extLst>
            </p:cNvPr>
            <p:cNvSpPr>
              <a:spLocks/>
            </p:cNvSpPr>
            <p:nvPr/>
          </p:nvSpPr>
          <p:spPr bwMode="auto">
            <a:xfrm rot="16200000">
              <a:off x="6934200" y="5867400"/>
              <a:ext cx="228600" cy="1447800"/>
            </a:xfrm>
            <a:prstGeom prst="leftBrace">
              <a:avLst>
                <a:gd name="adj1" fmla="val 8327"/>
                <a:gd name="adj2" fmla="val 50000"/>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endParaRPr lang="en-US" altLang="en-US" sz="2400"/>
            </a:p>
          </p:txBody>
        </p:sp>
        <p:sp>
          <p:nvSpPr>
            <p:cNvPr id="31" name="Left Brace 30">
              <a:extLst>
                <a:ext uri="{FF2B5EF4-FFF2-40B4-BE49-F238E27FC236}">
                  <a16:creationId xmlns:a16="http://schemas.microsoft.com/office/drawing/2014/main" id="{BFEE70D0-A6A5-420E-890D-57DCFD6C48B9}"/>
                </a:ext>
              </a:extLst>
            </p:cNvPr>
            <p:cNvSpPr>
              <a:spLocks/>
            </p:cNvSpPr>
            <p:nvPr/>
          </p:nvSpPr>
          <p:spPr bwMode="auto">
            <a:xfrm rot="5400000">
              <a:off x="6172200" y="5105400"/>
              <a:ext cx="228600" cy="838200"/>
            </a:xfrm>
            <a:prstGeom prst="leftBrace">
              <a:avLst>
                <a:gd name="adj1" fmla="val 8335"/>
                <a:gd name="adj2" fmla="val 50000"/>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endParaRPr lang="en-US" altLang="en-US" sz="2400"/>
            </a:p>
          </p:txBody>
        </p:sp>
        <p:sp>
          <p:nvSpPr>
            <p:cNvPr id="33" name="TextBox 32">
              <a:extLst>
                <a:ext uri="{FF2B5EF4-FFF2-40B4-BE49-F238E27FC236}">
                  <a16:creationId xmlns:a16="http://schemas.microsoft.com/office/drawing/2014/main" id="{42F188BB-CBE0-447E-B917-714A7AC89EDC}"/>
                </a:ext>
              </a:extLst>
            </p:cNvPr>
            <p:cNvSpPr txBox="1">
              <a:spLocks noChangeArrowheads="1"/>
            </p:cNvSpPr>
            <p:nvPr/>
          </p:nvSpPr>
          <p:spPr bwMode="auto">
            <a:xfrm>
              <a:off x="6477000" y="4724400"/>
              <a:ext cx="973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r>
                <a:rPr lang="en-US" altLang="en-US"/>
                <a:t>variance</a:t>
              </a:r>
            </a:p>
          </p:txBody>
        </p:sp>
        <p:sp>
          <p:nvSpPr>
            <p:cNvPr id="25612" name="Freeform 37">
              <a:extLst>
                <a:ext uri="{FF2B5EF4-FFF2-40B4-BE49-F238E27FC236}">
                  <a16:creationId xmlns:a16="http://schemas.microsoft.com/office/drawing/2014/main" id="{891F8E0E-862B-4797-8D6A-5D2D3D88336A}"/>
                </a:ext>
              </a:extLst>
            </p:cNvPr>
            <p:cNvSpPr>
              <a:spLocks/>
            </p:cNvSpPr>
            <p:nvPr/>
          </p:nvSpPr>
          <p:spPr bwMode="auto">
            <a:xfrm>
              <a:off x="7004050" y="4243388"/>
              <a:ext cx="1779588" cy="1893887"/>
            </a:xfrm>
            <a:custGeom>
              <a:avLst/>
              <a:gdLst>
                <a:gd name="T0" fmla="*/ 152099 w 1779558"/>
                <a:gd name="T1" fmla="*/ 1886093 h 1893698"/>
                <a:gd name="T2" fmla="*/ 235753 w 1779558"/>
                <a:gd name="T3" fmla="*/ 1840462 h 1893698"/>
                <a:gd name="T4" fmla="*/ 288988 w 1779558"/>
                <a:gd name="T5" fmla="*/ 1794830 h 1893698"/>
                <a:gd name="T6" fmla="*/ 349827 w 1779558"/>
                <a:gd name="T7" fmla="*/ 1741594 h 1893698"/>
                <a:gd name="T8" fmla="*/ 380247 w 1779558"/>
                <a:gd name="T9" fmla="*/ 1589490 h 1893698"/>
                <a:gd name="T10" fmla="*/ 403062 w 1779558"/>
                <a:gd name="T11" fmla="*/ 1346123 h 1893698"/>
                <a:gd name="T12" fmla="*/ 418272 w 1779558"/>
                <a:gd name="T13" fmla="*/ 1292886 h 1893698"/>
                <a:gd name="T14" fmla="*/ 441087 w 1779558"/>
                <a:gd name="T15" fmla="*/ 1163598 h 1893698"/>
                <a:gd name="T16" fmla="*/ 471506 w 1779558"/>
                <a:gd name="T17" fmla="*/ 882205 h 1893698"/>
                <a:gd name="T18" fmla="*/ 494321 w 1779558"/>
                <a:gd name="T19" fmla="*/ 783337 h 1893698"/>
                <a:gd name="T20" fmla="*/ 524741 w 1779558"/>
                <a:gd name="T21" fmla="*/ 616023 h 1893698"/>
                <a:gd name="T22" fmla="*/ 539951 w 1779558"/>
                <a:gd name="T23" fmla="*/ 562786 h 1893698"/>
                <a:gd name="T24" fmla="*/ 570371 w 1779558"/>
                <a:gd name="T25" fmla="*/ 471523 h 1893698"/>
                <a:gd name="T26" fmla="*/ 600791 w 1779558"/>
                <a:gd name="T27" fmla="*/ 342235 h 1893698"/>
                <a:gd name="T28" fmla="*/ 631210 w 1779558"/>
                <a:gd name="T29" fmla="*/ 250972 h 1893698"/>
                <a:gd name="T30" fmla="*/ 654025 w 1779558"/>
                <a:gd name="T31" fmla="*/ 197736 h 1893698"/>
                <a:gd name="T32" fmla="*/ 684445 w 1779558"/>
                <a:gd name="T33" fmla="*/ 159710 h 1893698"/>
                <a:gd name="T34" fmla="*/ 714865 w 1779558"/>
                <a:gd name="T35" fmla="*/ 45632 h 1893698"/>
                <a:gd name="T36" fmla="*/ 730075 w 1779558"/>
                <a:gd name="T37" fmla="*/ 0 h 1893698"/>
                <a:gd name="T38" fmla="*/ 760494 w 1779558"/>
                <a:gd name="T39" fmla="*/ 60842 h 1893698"/>
                <a:gd name="T40" fmla="*/ 790914 w 1779558"/>
                <a:gd name="T41" fmla="*/ 136894 h 1893698"/>
                <a:gd name="T42" fmla="*/ 813729 w 1779558"/>
                <a:gd name="T43" fmla="*/ 182525 h 1893698"/>
                <a:gd name="T44" fmla="*/ 851754 w 1779558"/>
                <a:gd name="T45" fmla="*/ 349840 h 1893698"/>
                <a:gd name="T46" fmla="*/ 874569 w 1779558"/>
                <a:gd name="T47" fmla="*/ 950652 h 1893698"/>
                <a:gd name="T48" fmla="*/ 897384 w 1779558"/>
                <a:gd name="T49" fmla="*/ 1262466 h 1893698"/>
                <a:gd name="T50" fmla="*/ 927803 w 1779558"/>
                <a:gd name="T51" fmla="*/ 1384149 h 1893698"/>
                <a:gd name="T52" fmla="*/ 996248 w 1779558"/>
                <a:gd name="T53" fmla="*/ 1475411 h 1893698"/>
                <a:gd name="T54" fmla="*/ 1026668 w 1779558"/>
                <a:gd name="T55" fmla="*/ 1521043 h 1893698"/>
                <a:gd name="T56" fmla="*/ 1079902 w 1779558"/>
                <a:gd name="T57" fmla="*/ 1627516 h 1893698"/>
                <a:gd name="T58" fmla="*/ 1117927 w 1779558"/>
                <a:gd name="T59" fmla="*/ 1680752 h 1893698"/>
                <a:gd name="T60" fmla="*/ 1178767 w 1779558"/>
                <a:gd name="T61" fmla="*/ 1764410 h 1893698"/>
                <a:gd name="T62" fmla="*/ 1285236 w 1779558"/>
                <a:gd name="T63" fmla="*/ 1855672 h 1893698"/>
                <a:gd name="T64" fmla="*/ 1361285 w 1779558"/>
                <a:gd name="T65" fmla="*/ 1893698 h 1893698"/>
                <a:gd name="T66" fmla="*/ 0 w 1779558"/>
                <a:gd name="T67" fmla="*/ 0 h 1893698"/>
                <a:gd name="T68" fmla="*/ 1779558 w 1779558"/>
                <a:gd name="T69" fmla="*/ 1893698 h 1893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T66" t="T67" r="T68" b="T69"/>
              <a:pathLst>
                <a:path w="1779558" h="1893698">
                  <a:moveTo>
                    <a:pt x="0" y="1893698"/>
                  </a:moveTo>
                  <a:cubicBezTo>
                    <a:pt x="50700" y="1891163"/>
                    <a:pt x="101527" y="1890491"/>
                    <a:pt x="152099" y="1886093"/>
                  </a:cubicBezTo>
                  <a:cubicBezTo>
                    <a:pt x="178030" y="1883838"/>
                    <a:pt x="172542" y="1877342"/>
                    <a:pt x="190123" y="1863277"/>
                  </a:cubicBezTo>
                  <a:cubicBezTo>
                    <a:pt x="211183" y="1846429"/>
                    <a:pt x="211657" y="1848494"/>
                    <a:pt x="235753" y="1840462"/>
                  </a:cubicBezTo>
                  <a:cubicBezTo>
                    <a:pt x="272478" y="1803734"/>
                    <a:pt x="225810" y="1848417"/>
                    <a:pt x="273778" y="1810041"/>
                  </a:cubicBezTo>
                  <a:cubicBezTo>
                    <a:pt x="279377" y="1805562"/>
                    <a:pt x="283252" y="1799132"/>
                    <a:pt x="288988" y="1794830"/>
                  </a:cubicBezTo>
                  <a:cubicBezTo>
                    <a:pt x="303612" y="1783862"/>
                    <a:pt x="334617" y="1764410"/>
                    <a:pt x="334617" y="1764410"/>
                  </a:cubicBezTo>
                  <a:cubicBezTo>
                    <a:pt x="339687" y="1756805"/>
                    <a:pt x="346115" y="1749947"/>
                    <a:pt x="349827" y="1741594"/>
                  </a:cubicBezTo>
                  <a:cubicBezTo>
                    <a:pt x="356338" y="1726943"/>
                    <a:pt x="365037" y="1695963"/>
                    <a:pt x="365037" y="1695963"/>
                  </a:cubicBezTo>
                  <a:cubicBezTo>
                    <a:pt x="371214" y="1658897"/>
                    <a:pt x="377075" y="1627559"/>
                    <a:pt x="380247" y="1589490"/>
                  </a:cubicBezTo>
                  <a:cubicBezTo>
                    <a:pt x="392969" y="1436826"/>
                    <a:pt x="381283" y="1512755"/>
                    <a:pt x="395457" y="1399359"/>
                  </a:cubicBezTo>
                  <a:cubicBezTo>
                    <a:pt x="397680" y="1381572"/>
                    <a:pt x="399547" y="1363700"/>
                    <a:pt x="403062" y="1346123"/>
                  </a:cubicBezTo>
                  <a:cubicBezTo>
                    <a:pt x="404634" y="1338262"/>
                    <a:pt x="408465" y="1331015"/>
                    <a:pt x="410667" y="1323307"/>
                  </a:cubicBezTo>
                  <a:cubicBezTo>
                    <a:pt x="413538" y="1313257"/>
                    <a:pt x="415737" y="1303026"/>
                    <a:pt x="418272" y="1292886"/>
                  </a:cubicBezTo>
                  <a:cubicBezTo>
                    <a:pt x="420807" y="1265000"/>
                    <a:pt x="421011" y="1236804"/>
                    <a:pt x="425877" y="1209229"/>
                  </a:cubicBezTo>
                  <a:cubicBezTo>
                    <a:pt x="428663" y="1193440"/>
                    <a:pt x="441087" y="1163598"/>
                    <a:pt x="441087" y="1163598"/>
                  </a:cubicBezTo>
                  <a:cubicBezTo>
                    <a:pt x="455358" y="992346"/>
                    <a:pt x="440285" y="1155073"/>
                    <a:pt x="463901" y="958257"/>
                  </a:cubicBezTo>
                  <a:cubicBezTo>
                    <a:pt x="466936" y="932961"/>
                    <a:pt x="468139" y="907459"/>
                    <a:pt x="471506" y="882205"/>
                  </a:cubicBezTo>
                  <a:cubicBezTo>
                    <a:pt x="473214" y="869392"/>
                    <a:pt x="476204" y="856774"/>
                    <a:pt x="479111" y="844179"/>
                  </a:cubicBezTo>
                  <a:cubicBezTo>
                    <a:pt x="483812" y="823810"/>
                    <a:pt x="494321" y="783337"/>
                    <a:pt x="494321" y="783337"/>
                  </a:cubicBezTo>
                  <a:cubicBezTo>
                    <a:pt x="495014" y="776410"/>
                    <a:pt x="505943" y="660796"/>
                    <a:pt x="509531" y="646443"/>
                  </a:cubicBezTo>
                  <a:cubicBezTo>
                    <a:pt x="512281" y="635445"/>
                    <a:pt x="519671" y="626163"/>
                    <a:pt x="524741" y="616023"/>
                  </a:cubicBezTo>
                  <a:cubicBezTo>
                    <a:pt x="527276" y="605883"/>
                    <a:pt x="529475" y="595652"/>
                    <a:pt x="532346" y="585602"/>
                  </a:cubicBezTo>
                  <a:cubicBezTo>
                    <a:pt x="534548" y="577894"/>
                    <a:pt x="538007" y="570563"/>
                    <a:pt x="539951" y="562786"/>
                  </a:cubicBezTo>
                  <a:cubicBezTo>
                    <a:pt x="542117" y="554123"/>
                    <a:pt x="550477" y="505269"/>
                    <a:pt x="555161" y="494339"/>
                  </a:cubicBezTo>
                  <a:cubicBezTo>
                    <a:pt x="558761" y="485938"/>
                    <a:pt x="565301" y="479128"/>
                    <a:pt x="570371" y="471523"/>
                  </a:cubicBezTo>
                  <a:cubicBezTo>
                    <a:pt x="574360" y="439613"/>
                    <a:pt x="575532" y="410410"/>
                    <a:pt x="585581" y="380261"/>
                  </a:cubicBezTo>
                  <a:cubicBezTo>
                    <a:pt x="589898" y="367310"/>
                    <a:pt x="596126" y="355065"/>
                    <a:pt x="600791" y="342235"/>
                  </a:cubicBezTo>
                  <a:cubicBezTo>
                    <a:pt x="609009" y="319633"/>
                    <a:pt x="616000" y="296604"/>
                    <a:pt x="623605" y="273788"/>
                  </a:cubicBezTo>
                  <a:cubicBezTo>
                    <a:pt x="626140" y="266183"/>
                    <a:pt x="626763" y="257642"/>
                    <a:pt x="631210" y="250972"/>
                  </a:cubicBezTo>
                  <a:lnTo>
                    <a:pt x="646420" y="228157"/>
                  </a:lnTo>
                  <a:cubicBezTo>
                    <a:pt x="648955" y="218017"/>
                    <a:pt x="649351" y="207085"/>
                    <a:pt x="654025" y="197736"/>
                  </a:cubicBezTo>
                  <a:cubicBezTo>
                    <a:pt x="657232" y="191323"/>
                    <a:pt x="664756" y="188124"/>
                    <a:pt x="669235" y="182525"/>
                  </a:cubicBezTo>
                  <a:cubicBezTo>
                    <a:pt x="674945" y="175388"/>
                    <a:pt x="679375" y="167315"/>
                    <a:pt x="684445" y="159710"/>
                  </a:cubicBezTo>
                  <a:cubicBezTo>
                    <a:pt x="688787" y="138000"/>
                    <a:pt x="693211" y="112743"/>
                    <a:pt x="699655" y="91263"/>
                  </a:cubicBezTo>
                  <a:cubicBezTo>
                    <a:pt x="704262" y="75906"/>
                    <a:pt x="709795" y="60842"/>
                    <a:pt x="714865" y="45632"/>
                  </a:cubicBezTo>
                  <a:lnTo>
                    <a:pt x="722470" y="22816"/>
                  </a:lnTo>
                  <a:lnTo>
                    <a:pt x="730075" y="0"/>
                  </a:lnTo>
                  <a:cubicBezTo>
                    <a:pt x="735145" y="12675"/>
                    <a:pt x="739180" y="25815"/>
                    <a:pt x="745285" y="38026"/>
                  </a:cubicBezTo>
                  <a:cubicBezTo>
                    <a:pt x="749372" y="46201"/>
                    <a:pt x="756782" y="52490"/>
                    <a:pt x="760494" y="60842"/>
                  </a:cubicBezTo>
                  <a:cubicBezTo>
                    <a:pt x="767005" y="75493"/>
                    <a:pt x="768534" y="92132"/>
                    <a:pt x="775704" y="106473"/>
                  </a:cubicBezTo>
                  <a:cubicBezTo>
                    <a:pt x="780774" y="116613"/>
                    <a:pt x="785289" y="127050"/>
                    <a:pt x="790914" y="136894"/>
                  </a:cubicBezTo>
                  <a:cubicBezTo>
                    <a:pt x="795449" y="144830"/>
                    <a:pt x="802036" y="151535"/>
                    <a:pt x="806124" y="159710"/>
                  </a:cubicBezTo>
                  <a:cubicBezTo>
                    <a:pt x="809709" y="166880"/>
                    <a:pt x="811194" y="174920"/>
                    <a:pt x="813729" y="182525"/>
                  </a:cubicBezTo>
                  <a:cubicBezTo>
                    <a:pt x="816264" y="202806"/>
                    <a:pt x="817568" y="223279"/>
                    <a:pt x="821334" y="243367"/>
                  </a:cubicBezTo>
                  <a:cubicBezTo>
                    <a:pt x="832442" y="302613"/>
                    <a:pt x="836062" y="297531"/>
                    <a:pt x="851754" y="349840"/>
                  </a:cubicBezTo>
                  <a:cubicBezTo>
                    <a:pt x="854757" y="359852"/>
                    <a:pt x="856824" y="370121"/>
                    <a:pt x="859359" y="380261"/>
                  </a:cubicBezTo>
                  <a:cubicBezTo>
                    <a:pt x="881967" y="674174"/>
                    <a:pt x="852415" y="263872"/>
                    <a:pt x="874569" y="950652"/>
                  </a:cubicBezTo>
                  <a:cubicBezTo>
                    <a:pt x="877108" y="1029361"/>
                    <a:pt x="881943" y="1108053"/>
                    <a:pt x="889779" y="1186413"/>
                  </a:cubicBezTo>
                  <a:cubicBezTo>
                    <a:pt x="892314" y="1211764"/>
                    <a:pt x="893510" y="1237285"/>
                    <a:pt x="897384" y="1262466"/>
                  </a:cubicBezTo>
                  <a:cubicBezTo>
                    <a:pt x="898603" y="1270389"/>
                    <a:pt x="902453" y="1277676"/>
                    <a:pt x="904988" y="1285281"/>
                  </a:cubicBezTo>
                  <a:cubicBezTo>
                    <a:pt x="908494" y="1309825"/>
                    <a:pt x="912619" y="1361372"/>
                    <a:pt x="927803" y="1384149"/>
                  </a:cubicBezTo>
                  <a:cubicBezTo>
                    <a:pt x="937943" y="1399359"/>
                    <a:pt x="945297" y="1416853"/>
                    <a:pt x="958223" y="1429780"/>
                  </a:cubicBezTo>
                  <a:cubicBezTo>
                    <a:pt x="975576" y="1447134"/>
                    <a:pt x="981185" y="1451310"/>
                    <a:pt x="996248" y="1475411"/>
                  </a:cubicBezTo>
                  <a:cubicBezTo>
                    <a:pt x="1002257" y="1485025"/>
                    <a:pt x="1005169" y="1496399"/>
                    <a:pt x="1011458" y="1505832"/>
                  </a:cubicBezTo>
                  <a:cubicBezTo>
                    <a:pt x="1015435" y="1511798"/>
                    <a:pt x="1022189" y="1515444"/>
                    <a:pt x="1026668" y="1521043"/>
                  </a:cubicBezTo>
                  <a:cubicBezTo>
                    <a:pt x="1032378" y="1528180"/>
                    <a:pt x="1036808" y="1536253"/>
                    <a:pt x="1041878" y="1543858"/>
                  </a:cubicBezTo>
                  <a:cubicBezTo>
                    <a:pt x="1056653" y="1588184"/>
                    <a:pt x="1045899" y="1559506"/>
                    <a:pt x="1079902" y="1627516"/>
                  </a:cubicBezTo>
                  <a:cubicBezTo>
                    <a:pt x="1084972" y="1637656"/>
                    <a:pt x="1087095" y="1649920"/>
                    <a:pt x="1095112" y="1657937"/>
                  </a:cubicBezTo>
                  <a:cubicBezTo>
                    <a:pt x="1102717" y="1665542"/>
                    <a:pt x="1111042" y="1672490"/>
                    <a:pt x="1117927" y="1680752"/>
                  </a:cubicBezTo>
                  <a:cubicBezTo>
                    <a:pt x="1131199" y="1696679"/>
                    <a:pt x="1144828" y="1726762"/>
                    <a:pt x="1155952" y="1741594"/>
                  </a:cubicBezTo>
                  <a:cubicBezTo>
                    <a:pt x="1162405" y="1750198"/>
                    <a:pt x="1171768" y="1756244"/>
                    <a:pt x="1178767" y="1764410"/>
                  </a:cubicBezTo>
                  <a:cubicBezTo>
                    <a:pt x="1187015" y="1774034"/>
                    <a:pt x="1192619" y="1785867"/>
                    <a:pt x="1201581" y="1794830"/>
                  </a:cubicBezTo>
                  <a:cubicBezTo>
                    <a:pt x="1229545" y="1822795"/>
                    <a:pt x="1253506" y="1831874"/>
                    <a:pt x="1285236" y="1855672"/>
                  </a:cubicBezTo>
                  <a:cubicBezTo>
                    <a:pt x="1295376" y="1863277"/>
                    <a:pt x="1304319" y="1872819"/>
                    <a:pt x="1315656" y="1878488"/>
                  </a:cubicBezTo>
                  <a:cubicBezTo>
                    <a:pt x="1329996" y="1885658"/>
                    <a:pt x="1361285" y="1893698"/>
                    <a:pt x="1361285" y="1893698"/>
                  </a:cubicBezTo>
                  <a:cubicBezTo>
                    <a:pt x="1657847" y="1884131"/>
                    <a:pt x="1518413" y="1886093"/>
                    <a:pt x="1779558" y="1886093"/>
                  </a:cubicBezTo>
                </a:path>
              </a:pathLst>
            </a:custGeom>
            <a:noFill/>
            <a:ln w="28575">
              <a:solidFill>
                <a:srgbClr val="0000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3" name="TextBox 11">
              <a:extLst>
                <a:ext uri="{FF2B5EF4-FFF2-40B4-BE49-F238E27FC236}">
                  <a16:creationId xmlns:a16="http://schemas.microsoft.com/office/drawing/2014/main" id="{2917F27B-1DEF-47C2-B2FF-0DF99C82D810}"/>
                </a:ext>
              </a:extLst>
            </p:cNvPr>
            <p:cNvSpPr txBox="1">
              <a:spLocks noChangeArrowheads="1"/>
            </p:cNvSpPr>
            <p:nvPr/>
          </p:nvSpPr>
          <p:spPr bwMode="auto">
            <a:xfrm>
              <a:off x="5334000" y="4343400"/>
              <a:ext cx="520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r>
                <a:rPr lang="en-US" altLang="en-US"/>
                <a:t>x=5</a:t>
              </a:r>
            </a:p>
          </p:txBody>
        </p:sp>
      </p:grpSp>
      <p:sp>
        <p:nvSpPr>
          <p:cNvPr id="16" name="Rectangle 8">
            <a:extLst>
              <a:ext uri="{FF2B5EF4-FFF2-40B4-BE49-F238E27FC236}">
                <a16:creationId xmlns:a16="http://schemas.microsoft.com/office/drawing/2014/main" id="{E7A51BB6-B8F6-4F62-9126-8BEB1D3ABE26}"/>
              </a:ext>
            </a:extLst>
          </p:cNvPr>
          <p:cNvSpPr>
            <a:spLocks noChangeArrowheads="1"/>
          </p:cNvSpPr>
          <p:nvPr/>
        </p:nvSpPr>
        <p:spPr bwMode="auto">
          <a:xfrm>
            <a:off x="3724359" y="520625"/>
            <a:ext cx="221924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t>Pictorially   </a:t>
            </a:r>
            <a:r>
              <a:rPr lang="en-US" altLang="en-US" sz="2400" b="1" dirty="0">
                <a:sym typeface="Wingdings" panose="05000000000000000000" pitchFamily="2" charset="2"/>
              </a:rPr>
              <a:t></a:t>
            </a:r>
            <a:endParaRPr lang="en-US"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FADEAEED-410A-4EDC-8752-AE7B93B678FB}"/>
              </a:ext>
            </a:extLst>
          </p:cNvPr>
          <p:cNvSpPr>
            <a:spLocks noGrp="1"/>
          </p:cNvSpPr>
          <p:nvPr>
            <p:ph type="title"/>
          </p:nvPr>
        </p:nvSpPr>
        <p:spPr/>
        <p:txBody>
          <a:bodyPr/>
          <a:lstStyle/>
          <a:p>
            <a:pPr eaLnBrk="1" hangingPunct="1"/>
            <a:endParaRPr lang="en-US" altLang="en-US" dirty="0"/>
          </a:p>
        </p:txBody>
      </p:sp>
      <p:sp>
        <p:nvSpPr>
          <p:cNvPr id="34818" name="Content Placeholder 2">
            <a:extLst>
              <a:ext uri="{FF2B5EF4-FFF2-40B4-BE49-F238E27FC236}">
                <a16:creationId xmlns:a16="http://schemas.microsoft.com/office/drawing/2014/main" id="{54769242-8775-49F9-9CDF-2D9E37883C76}"/>
              </a:ext>
            </a:extLst>
          </p:cNvPr>
          <p:cNvSpPr>
            <a:spLocks noGrp="1"/>
          </p:cNvSpPr>
          <p:nvPr>
            <p:ph idx="1"/>
          </p:nvPr>
        </p:nvSpPr>
        <p:spPr>
          <a:xfrm>
            <a:off x="457200" y="2590800"/>
            <a:ext cx="8153400" cy="2971800"/>
          </a:xfrm>
        </p:spPr>
        <p:txBody>
          <a:bodyPr/>
          <a:lstStyle/>
          <a:p>
            <a:pPr eaLnBrk="1" hangingPunct="1"/>
            <a:r>
              <a:rPr lang="en-US" altLang="en-US" sz="1600" b="1" dirty="0"/>
              <a:t>Input</a:t>
            </a:r>
            <a:r>
              <a:rPr lang="en-US" altLang="en-US" sz="1600" dirty="0"/>
              <a:t>: dataset </a:t>
            </a:r>
            <a:r>
              <a:rPr lang="en-US" altLang="en-US" sz="1600" i="1" dirty="0"/>
              <a:t>D</a:t>
            </a:r>
          </a:p>
          <a:p>
            <a:pPr eaLnBrk="1" hangingPunct="1"/>
            <a:r>
              <a:rPr lang="en-US" altLang="en-US" sz="1600" b="1" dirty="0"/>
              <a:t>Output</a:t>
            </a:r>
            <a:r>
              <a:rPr lang="en-US" altLang="en-US" sz="1600" dirty="0"/>
              <a:t>: many variants of </a:t>
            </a:r>
            <a:r>
              <a:rPr lang="en-US" altLang="en-US" sz="1600" i="1" dirty="0"/>
              <a:t>D: D</a:t>
            </a:r>
            <a:r>
              <a:rPr lang="en-US" altLang="en-US" sz="1600" i="1" baseline="-25000" dirty="0"/>
              <a:t>1</a:t>
            </a:r>
            <a:r>
              <a:rPr lang="en-US" altLang="en-US" sz="1600" i="1" dirty="0"/>
              <a:t>,…,D</a:t>
            </a:r>
            <a:r>
              <a:rPr lang="en-US" altLang="en-US" sz="1600" i="1" baseline="-25000" dirty="0"/>
              <a:t>T</a:t>
            </a:r>
          </a:p>
          <a:p>
            <a:pPr eaLnBrk="1" hangingPunct="1"/>
            <a:r>
              <a:rPr lang="en-US" altLang="en-US" sz="1600" dirty="0"/>
              <a:t>For t=1,….,T:</a:t>
            </a:r>
          </a:p>
          <a:p>
            <a:pPr lvl="1" eaLnBrk="1" hangingPunct="1"/>
            <a:r>
              <a:rPr lang="en-US" altLang="en-US" sz="1600" dirty="0"/>
              <a:t>D</a:t>
            </a:r>
            <a:r>
              <a:rPr lang="en-US" altLang="en-US" sz="1600" baseline="-25000" dirty="0"/>
              <a:t>t</a:t>
            </a:r>
            <a:r>
              <a:rPr lang="en-US" altLang="en-US" sz="1600" dirty="0"/>
              <a:t>  = { }</a:t>
            </a:r>
          </a:p>
          <a:p>
            <a:pPr lvl="1" eaLnBrk="1" hangingPunct="1"/>
            <a:r>
              <a:rPr lang="en-US" altLang="en-US" sz="1600" dirty="0"/>
              <a:t>For </a:t>
            </a:r>
            <a:r>
              <a:rPr lang="en-US" altLang="en-US" sz="1600" dirty="0" err="1"/>
              <a:t>i</a:t>
            </a:r>
            <a:r>
              <a:rPr lang="en-US" altLang="en-US" sz="1600" dirty="0"/>
              <a:t>=1…|</a:t>
            </a:r>
            <a:r>
              <a:rPr lang="en-US" altLang="en-US" sz="1600" i="1" dirty="0"/>
              <a:t>D</a:t>
            </a:r>
            <a:r>
              <a:rPr lang="en-US" altLang="en-US" sz="1600" dirty="0"/>
              <a:t>|:</a:t>
            </a:r>
          </a:p>
          <a:p>
            <a:pPr lvl="2" eaLnBrk="1" hangingPunct="1"/>
            <a:r>
              <a:rPr lang="en-US" altLang="en-US" dirty="0"/>
              <a:t>Pick (</a:t>
            </a:r>
            <a:r>
              <a:rPr lang="en-US" altLang="en-US" b="1" dirty="0" err="1"/>
              <a:t>x</a:t>
            </a:r>
            <a:r>
              <a:rPr lang="en-US" altLang="en-US" dirty="0" err="1"/>
              <a:t>,y</a:t>
            </a:r>
            <a:r>
              <a:rPr lang="en-US" altLang="en-US" dirty="0"/>
              <a:t>) uniformly at random from </a:t>
            </a:r>
            <a:r>
              <a:rPr lang="en-US" altLang="en-US" i="1" dirty="0"/>
              <a:t>D </a:t>
            </a:r>
            <a:r>
              <a:rPr lang="en-US" altLang="en-US" dirty="0"/>
              <a:t> (i.e., </a:t>
            </a:r>
            <a:r>
              <a:rPr lang="en-US" altLang="en-US" b="1" dirty="0"/>
              <a:t>with</a:t>
            </a:r>
            <a:r>
              <a:rPr lang="en-US" altLang="en-US" dirty="0"/>
              <a:t> replacement) and add it to D</a:t>
            </a:r>
            <a:r>
              <a:rPr lang="en-US" altLang="en-US" baseline="-25000" dirty="0"/>
              <a:t>t</a:t>
            </a:r>
          </a:p>
          <a:p>
            <a:pPr lvl="2" eaLnBrk="1" hangingPunct="1"/>
            <a:r>
              <a:rPr lang="en-US" altLang="en-US" dirty="0"/>
              <a:t>Some examples never get picked (~37%)</a:t>
            </a:r>
          </a:p>
          <a:p>
            <a:pPr lvl="2" eaLnBrk="1" hangingPunct="1"/>
            <a:r>
              <a:rPr lang="en-US" altLang="en-US" dirty="0"/>
              <a:t>Some are picked 2x, 3x, ….</a:t>
            </a:r>
            <a:endParaRPr lang="en-US" altLang="en-US" i="1" dirty="0"/>
          </a:p>
        </p:txBody>
      </p:sp>
      <p:sp>
        <p:nvSpPr>
          <p:cNvPr id="2" name="TextBox 1">
            <a:extLst>
              <a:ext uri="{FF2B5EF4-FFF2-40B4-BE49-F238E27FC236}">
                <a16:creationId xmlns:a16="http://schemas.microsoft.com/office/drawing/2014/main" id="{62FA9366-4340-4649-9F89-7BCD63CCE7A3}"/>
              </a:ext>
            </a:extLst>
          </p:cNvPr>
          <p:cNvSpPr txBox="1"/>
          <p:nvPr/>
        </p:nvSpPr>
        <p:spPr>
          <a:xfrm>
            <a:off x="609600" y="1390471"/>
            <a:ext cx="8153400" cy="1200329"/>
          </a:xfrm>
          <a:prstGeom prst="rect">
            <a:avLst/>
          </a:prstGeom>
          <a:noFill/>
        </p:spPr>
        <p:txBody>
          <a:bodyPr wrap="square" rtlCol="0">
            <a:spAutoFit/>
          </a:bodyPr>
          <a:lstStyle/>
          <a:p>
            <a:r>
              <a:rPr lang="en-US" altLang="en-US" dirty="0"/>
              <a:t>Bias variance errors can be approximately measured from synthetic data. For e.g. we can approximate </a:t>
            </a:r>
            <a:r>
              <a:rPr lang="en-US" altLang="en-US" i="1" dirty="0"/>
              <a:t>E</a:t>
            </a:r>
            <a:r>
              <a:rPr lang="en-US" altLang="en-US" i="1" baseline="-25000" dirty="0"/>
              <a:t>D</a:t>
            </a:r>
            <a:r>
              <a:rPr lang="en-US" altLang="en-US" i="1" dirty="0"/>
              <a:t>{</a:t>
            </a:r>
            <a:r>
              <a:rPr lang="en-US" altLang="en-US" i="1" dirty="0" err="1"/>
              <a:t>h</a:t>
            </a:r>
            <a:r>
              <a:rPr lang="en-US" altLang="en-US" i="1" baseline="-25000" dirty="0" err="1"/>
              <a:t>D</a:t>
            </a:r>
            <a:r>
              <a:rPr lang="en-US" altLang="en-US" i="1" dirty="0"/>
              <a:t>(x)} from bootstrap samples where D represents the different sample sets</a:t>
            </a:r>
          </a:p>
          <a:p>
            <a:endParaRPr lang="en-US" dirty="0">
              <a:solidFill>
                <a:schemeClr val="tx1">
                  <a:lumMod val="50000"/>
                  <a:lumOff val="50000"/>
                </a:schemeClr>
              </a:solidFill>
            </a:endParaRPr>
          </a:p>
        </p:txBody>
      </p:sp>
      <p:sp>
        <p:nvSpPr>
          <p:cNvPr id="3" name="TextBox 2">
            <a:extLst>
              <a:ext uri="{FF2B5EF4-FFF2-40B4-BE49-F238E27FC236}">
                <a16:creationId xmlns:a16="http://schemas.microsoft.com/office/drawing/2014/main" id="{C29FC8BF-8F05-489B-A996-1332C798B745}"/>
              </a:ext>
            </a:extLst>
          </p:cNvPr>
          <p:cNvSpPr txBox="1"/>
          <p:nvPr/>
        </p:nvSpPr>
        <p:spPr>
          <a:xfrm>
            <a:off x="2895600" y="838200"/>
            <a:ext cx="2819400" cy="369332"/>
          </a:xfrm>
          <a:prstGeom prst="rect">
            <a:avLst/>
          </a:prstGeom>
          <a:noFill/>
        </p:spPr>
        <p:txBody>
          <a:bodyPr wrap="square" rtlCol="0">
            <a:spAutoFit/>
          </a:bodyPr>
          <a:lstStyle/>
          <a:p>
            <a:r>
              <a:rPr lang="en-US" altLang="ja-JP" b="1" dirty="0"/>
              <a:t>Bootstrap Sampling</a:t>
            </a:r>
            <a:endParaRPr lang="en-US" b="1" dirty="0">
              <a:solidFill>
                <a:schemeClr val="tx1">
                  <a:lumMod val="50000"/>
                  <a:lumOff val="50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ABD04C07-25BC-4653-AA72-4E640131848F}"/>
              </a:ext>
            </a:extLst>
          </p:cNvPr>
          <p:cNvSpPr>
            <a:spLocks noGrp="1"/>
          </p:cNvSpPr>
          <p:nvPr>
            <p:ph type="title"/>
          </p:nvPr>
        </p:nvSpPr>
        <p:spPr/>
        <p:txBody>
          <a:bodyPr/>
          <a:lstStyle/>
          <a:p>
            <a:pPr eaLnBrk="1" hangingPunct="1"/>
            <a:endParaRPr lang="en-US" altLang="en-US" dirty="0"/>
          </a:p>
        </p:txBody>
      </p:sp>
      <p:sp>
        <p:nvSpPr>
          <p:cNvPr id="35842" name="Content Placeholder 2">
            <a:extLst>
              <a:ext uri="{FF2B5EF4-FFF2-40B4-BE49-F238E27FC236}">
                <a16:creationId xmlns:a16="http://schemas.microsoft.com/office/drawing/2014/main" id="{C13C249E-3B9F-42BA-8AC5-E8887425F010}"/>
              </a:ext>
            </a:extLst>
          </p:cNvPr>
          <p:cNvSpPr>
            <a:spLocks noGrp="1"/>
          </p:cNvSpPr>
          <p:nvPr>
            <p:ph idx="1"/>
          </p:nvPr>
        </p:nvSpPr>
        <p:spPr>
          <a:xfrm>
            <a:off x="381000" y="1219200"/>
            <a:ext cx="8534400" cy="4724400"/>
          </a:xfrm>
        </p:spPr>
        <p:txBody>
          <a:bodyPr>
            <a:normAutofit lnSpcReduction="10000"/>
          </a:bodyPr>
          <a:lstStyle/>
          <a:p>
            <a:pPr marL="342900" indent="-342900" eaLnBrk="1" hangingPunct="1">
              <a:buFont typeface="+mj-lt"/>
              <a:buAutoNum type="arabicPeriod"/>
            </a:pPr>
            <a:r>
              <a:rPr lang="en-US" altLang="en-US" sz="1600" dirty="0"/>
              <a:t>Create B bootstrap variants of D </a:t>
            </a:r>
          </a:p>
          <a:p>
            <a:pPr marL="342900" indent="-342900" eaLnBrk="1" hangingPunct="1">
              <a:buFont typeface="+mj-lt"/>
              <a:buAutoNum type="arabicPeriod"/>
            </a:pPr>
            <a:endParaRPr lang="en-US" altLang="en-US" sz="1600" dirty="0"/>
          </a:p>
          <a:p>
            <a:pPr marL="342900" indent="-342900" eaLnBrk="1" hangingPunct="1">
              <a:buFont typeface="+mj-lt"/>
              <a:buAutoNum type="arabicPeriod"/>
            </a:pPr>
            <a:r>
              <a:rPr lang="en-US" altLang="en-US" sz="1600" dirty="0"/>
              <a:t>For each bootstrap dataset</a:t>
            </a:r>
          </a:p>
          <a:p>
            <a:pPr marL="800100" lvl="1" indent="-342900" eaLnBrk="1" hangingPunct="1">
              <a:buFont typeface="+mj-lt"/>
              <a:buAutoNum type="alphaLcPeriod"/>
            </a:pPr>
            <a:r>
              <a:rPr lang="en-US" altLang="en-US" sz="1600" dirty="0"/>
              <a:t>T</a:t>
            </a:r>
            <a:r>
              <a:rPr lang="en-US" altLang="en-US" sz="1600" baseline="-25000" dirty="0"/>
              <a:t>b</a:t>
            </a:r>
            <a:r>
              <a:rPr lang="en-US" altLang="en-US" sz="1600" dirty="0"/>
              <a:t> is the training dataset; </a:t>
            </a:r>
            <a:r>
              <a:rPr lang="en-US" altLang="en-US" sz="1600" dirty="0" err="1"/>
              <a:t>U</a:t>
            </a:r>
            <a:r>
              <a:rPr lang="en-US" altLang="en-US" sz="1600" baseline="-25000" dirty="0" err="1"/>
              <a:t>b</a:t>
            </a:r>
            <a:r>
              <a:rPr lang="en-US" altLang="en-US" sz="1600" dirty="0"/>
              <a:t> are the </a:t>
            </a:r>
            <a:r>
              <a:rPr lang="ja-JP" altLang="en-US" sz="1600" dirty="0"/>
              <a:t>“</a:t>
            </a:r>
            <a:r>
              <a:rPr lang="en-US" altLang="ja-JP" sz="1600" dirty="0"/>
              <a:t>out of bag</a:t>
            </a:r>
            <a:r>
              <a:rPr lang="ja-JP" altLang="en-US" sz="1600" dirty="0"/>
              <a:t>”</a:t>
            </a:r>
            <a:r>
              <a:rPr lang="en-US" altLang="ja-JP" sz="1600" dirty="0"/>
              <a:t> examples for testing </a:t>
            </a:r>
          </a:p>
          <a:p>
            <a:pPr marL="800100" lvl="1" indent="-342900" eaLnBrk="1" hangingPunct="1">
              <a:buFont typeface="+mj-lt"/>
              <a:buAutoNum type="alphaLcPeriod"/>
            </a:pPr>
            <a:r>
              <a:rPr lang="en-US" altLang="en-US" sz="1600" dirty="0"/>
              <a:t>Train a hypothesis </a:t>
            </a:r>
            <a:r>
              <a:rPr lang="en-US" altLang="en-US" sz="1600" dirty="0" err="1"/>
              <a:t>h</a:t>
            </a:r>
            <a:r>
              <a:rPr lang="en-US" altLang="en-US" sz="1600" baseline="-25000" dirty="0" err="1"/>
              <a:t>b</a:t>
            </a:r>
            <a:r>
              <a:rPr lang="en-US" altLang="en-US" sz="1600" dirty="0"/>
              <a:t> on T</a:t>
            </a:r>
            <a:r>
              <a:rPr lang="en-US" altLang="en-US" sz="1600" baseline="-25000" dirty="0"/>
              <a:t>b</a:t>
            </a:r>
          </a:p>
          <a:p>
            <a:pPr marL="800100" lvl="1" indent="-342900" eaLnBrk="1" hangingPunct="1">
              <a:buFont typeface="+mj-lt"/>
              <a:buAutoNum type="alphaLcPeriod"/>
            </a:pPr>
            <a:r>
              <a:rPr lang="en-US" altLang="en-US" sz="1600" dirty="0"/>
              <a:t>Test </a:t>
            </a:r>
            <a:r>
              <a:rPr lang="en-US" altLang="en-US" sz="1600" dirty="0" err="1"/>
              <a:t>h</a:t>
            </a:r>
            <a:r>
              <a:rPr lang="en-US" altLang="en-US" sz="1600" baseline="-25000" dirty="0" err="1"/>
              <a:t>b</a:t>
            </a:r>
            <a:r>
              <a:rPr lang="en-US" altLang="en-US" sz="1600" dirty="0"/>
              <a:t> on each x in </a:t>
            </a:r>
            <a:r>
              <a:rPr lang="en-US" altLang="en-US" sz="1600" dirty="0" err="1"/>
              <a:t>U</a:t>
            </a:r>
            <a:r>
              <a:rPr lang="en-US" altLang="en-US" sz="1600" baseline="-25000" dirty="0" err="1"/>
              <a:t>b</a:t>
            </a:r>
            <a:endParaRPr lang="en-US" altLang="en-US" sz="1600" baseline="-25000" dirty="0"/>
          </a:p>
          <a:p>
            <a:pPr marL="342900" indent="-342900" eaLnBrk="1" hangingPunct="1">
              <a:buFont typeface="+mj-lt"/>
              <a:buAutoNum type="arabicPeriod"/>
            </a:pPr>
            <a:endParaRPr lang="en-US" altLang="en-US" sz="1600" dirty="0"/>
          </a:p>
          <a:p>
            <a:pPr marL="342900" indent="-342900" eaLnBrk="1" hangingPunct="1">
              <a:buFont typeface="+mj-lt"/>
              <a:buAutoNum type="arabicPeriod"/>
            </a:pPr>
            <a:r>
              <a:rPr lang="en-US" altLang="en-US" sz="1600" dirty="0"/>
              <a:t>Now for each (</a:t>
            </a:r>
            <a:r>
              <a:rPr lang="en-US" altLang="en-US" sz="1600" b="1" dirty="0" err="1"/>
              <a:t>x</a:t>
            </a:r>
            <a:r>
              <a:rPr lang="en-US" altLang="en-US" sz="1600" dirty="0" err="1"/>
              <a:t>,y</a:t>
            </a:r>
            <a:r>
              <a:rPr lang="en-US" altLang="en-US" sz="1600" dirty="0"/>
              <a:t>) example we have many predictions h</a:t>
            </a:r>
            <a:r>
              <a:rPr lang="en-US" altLang="en-US" sz="1600" baseline="-25000" dirty="0"/>
              <a:t>1</a:t>
            </a:r>
            <a:r>
              <a:rPr lang="en-US" altLang="en-US" sz="1600" dirty="0"/>
              <a:t>(x),h</a:t>
            </a:r>
            <a:r>
              <a:rPr lang="en-US" altLang="en-US" sz="1600" baseline="-25000" dirty="0"/>
              <a:t>2</a:t>
            </a:r>
            <a:r>
              <a:rPr lang="en-US" altLang="en-US" sz="1600" dirty="0"/>
              <a:t>(x), …. so we can estimate (ignoring noise)</a:t>
            </a:r>
          </a:p>
          <a:p>
            <a:pPr marL="800100" lvl="1" indent="-342900" eaLnBrk="1" hangingPunct="1">
              <a:buFont typeface="+mj-lt"/>
              <a:buAutoNum type="alphaLcPeriod"/>
            </a:pPr>
            <a:r>
              <a:rPr lang="en-US" altLang="en-US" sz="1600" b="1" dirty="0"/>
              <a:t>variance</a:t>
            </a:r>
            <a:r>
              <a:rPr lang="en-US" altLang="en-US" sz="1600" dirty="0"/>
              <a:t>: ordinary variance of h</a:t>
            </a:r>
            <a:r>
              <a:rPr lang="en-US" altLang="en-US" sz="1600" baseline="-25000" dirty="0"/>
              <a:t>1</a:t>
            </a:r>
            <a:r>
              <a:rPr lang="en-US" altLang="en-US" sz="1600" dirty="0"/>
              <a:t>(x),….,</a:t>
            </a:r>
            <a:r>
              <a:rPr lang="en-US" altLang="en-US" sz="1600" dirty="0" err="1"/>
              <a:t>h</a:t>
            </a:r>
            <a:r>
              <a:rPr lang="en-US" altLang="en-US" sz="1600" baseline="-25000" dirty="0" err="1"/>
              <a:t>n</a:t>
            </a:r>
            <a:r>
              <a:rPr lang="en-US" altLang="en-US" sz="1600" dirty="0"/>
              <a:t>(x)</a:t>
            </a:r>
          </a:p>
          <a:p>
            <a:pPr marL="800100" lvl="1" indent="-342900" eaLnBrk="1" hangingPunct="1">
              <a:buFont typeface="+mj-lt"/>
              <a:buAutoNum type="alphaLcPeriod"/>
            </a:pPr>
            <a:r>
              <a:rPr lang="en-US" altLang="en-US" sz="1600" b="1" dirty="0"/>
              <a:t>bias</a:t>
            </a:r>
            <a:r>
              <a:rPr lang="en-US" altLang="en-US" sz="1600" dirty="0"/>
              <a:t>: average(h</a:t>
            </a:r>
            <a:r>
              <a:rPr lang="en-US" altLang="en-US" sz="1600" baseline="-25000" dirty="0"/>
              <a:t>1</a:t>
            </a:r>
            <a:r>
              <a:rPr lang="en-US" altLang="en-US" sz="1600" dirty="0"/>
              <a:t>(x),…,</a:t>
            </a:r>
            <a:r>
              <a:rPr lang="en-US" altLang="en-US" sz="1600" dirty="0" err="1"/>
              <a:t>h</a:t>
            </a:r>
            <a:r>
              <a:rPr lang="en-US" altLang="en-US" sz="1600" baseline="-25000" dirty="0" err="1"/>
              <a:t>n</a:t>
            </a:r>
            <a:r>
              <a:rPr lang="en-US" altLang="en-US" sz="1600" dirty="0"/>
              <a:t>(x)) – y</a:t>
            </a:r>
            <a:endParaRPr lang="en-US" altLang="en-US" sz="1600" i="1" dirty="0"/>
          </a:p>
          <a:p>
            <a:pPr marL="800100" lvl="1" indent="-342900" eaLnBrk="1" hangingPunct="1">
              <a:buFont typeface="+mj-lt"/>
              <a:buAutoNum type="alphaLcPeriod"/>
            </a:pPr>
            <a:endParaRPr lang="en-US" altLang="en-US" sz="1600" i="1" baseline="30000" dirty="0"/>
          </a:p>
          <a:p>
            <a:pPr marL="457200" indent="-457200">
              <a:buFont typeface="+mj-lt"/>
              <a:buAutoNum type="arabicPeriod"/>
            </a:pPr>
            <a:r>
              <a:rPr lang="en-US" altLang="en-US" sz="1600" dirty="0"/>
              <a:t>By measuring the bias and variance on a problem, we can determine how to improve our model</a:t>
            </a:r>
          </a:p>
          <a:p>
            <a:pPr marL="800100" lvl="1" indent="-342900">
              <a:buFont typeface="+mj-lt"/>
              <a:buAutoNum type="alphaLcPeriod"/>
            </a:pPr>
            <a:r>
              <a:rPr lang="en-US" altLang="en-US" sz="1400" dirty="0"/>
              <a:t>If bias is high, we need to allow our model to be more complex</a:t>
            </a:r>
          </a:p>
          <a:p>
            <a:pPr marL="800100" lvl="1" indent="-342900">
              <a:buFont typeface="+mj-lt"/>
              <a:buAutoNum type="alphaLcPeriod"/>
            </a:pPr>
            <a:r>
              <a:rPr lang="en-US" altLang="en-US" sz="1400" dirty="0"/>
              <a:t>If variance is high, we need to reduce the complexity of the model</a:t>
            </a:r>
          </a:p>
          <a:p>
            <a:pPr marL="457200" indent="-457200">
              <a:buFont typeface="+mj-lt"/>
              <a:buAutoNum type="arabicPeriod"/>
            </a:pPr>
            <a:endParaRPr lang="en-US" altLang="en-US" sz="1600" dirty="0"/>
          </a:p>
          <a:p>
            <a:pPr marL="457200" indent="-457200">
              <a:buFont typeface="+mj-lt"/>
              <a:buAutoNum type="arabicPeriod"/>
            </a:pPr>
            <a:r>
              <a:rPr lang="en-US" altLang="en-US" sz="1600" dirty="0"/>
              <a:t>Bias-variance analysis can be addressed using ensemble  techniques</a:t>
            </a:r>
            <a:endParaRPr lang="en-US" altLang="en-US" sz="1600" baseline="30000" dirty="0"/>
          </a:p>
        </p:txBody>
      </p:sp>
      <p:sp>
        <p:nvSpPr>
          <p:cNvPr id="2" name="TextBox 1">
            <a:extLst>
              <a:ext uri="{FF2B5EF4-FFF2-40B4-BE49-F238E27FC236}">
                <a16:creationId xmlns:a16="http://schemas.microsoft.com/office/drawing/2014/main" id="{7DCB3E94-94EE-4863-AB35-98313D0B8A71}"/>
              </a:ext>
            </a:extLst>
          </p:cNvPr>
          <p:cNvSpPr txBox="1"/>
          <p:nvPr/>
        </p:nvSpPr>
        <p:spPr>
          <a:xfrm>
            <a:off x="609600" y="762000"/>
            <a:ext cx="7772400" cy="369332"/>
          </a:xfrm>
          <a:prstGeom prst="rect">
            <a:avLst/>
          </a:prstGeom>
          <a:noFill/>
        </p:spPr>
        <p:txBody>
          <a:bodyPr wrap="square" rtlCol="0">
            <a:spAutoFit/>
          </a:bodyPr>
          <a:lstStyle/>
          <a:p>
            <a:r>
              <a:rPr lang="en-US" altLang="ja-JP" b="1" dirty="0"/>
              <a:t>Measuring Bias-Variance with </a:t>
            </a:r>
            <a:r>
              <a:rPr lang="ja-JP" altLang="en-US" b="1" dirty="0"/>
              <a:t>“</a:t>
            </a:r>
            <a:r>
              <a:rPr lang="en-US" altLang="ja-JP" b="1" dirty="0"/>
              <a:t>Bootstrap</a:t>
            </a:r>
            <a:r>
              <a:rPr lang="ja-JP" altLang="en-US" b="1" dirty="0"/>
              <a:t>”</a:t>
            </a:r>
            <a:r>
              <a:rPr lang="en-US" altLang="ja-JP" b="1" dirty="0"/>
              <a:t> sampling</a:t>
            </a:r>
            <a:endParaRPr lang="en-US" b="1" dirty="0">
              <a:solidFill>
                <a:schemeClr val="tx1">
                  <a:lumMod val="50000"/>
                  <a:lumOff val="50000"/>
                </a:schemeClr>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6ADD-03F3-4106-832C-3B2C1FDBB69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DABF4A7-E8C9-4D23-A1A3-2AC69936356A}"/>
              </a:ext>
            </a:extLst>
          </p:cNvPr>
          <p:cNvPicPr>
            <a:picLocks noChangeAspect="1"/>
          </p:cNvPicPr>
          <p:nvPr/>
        </p:nvPicPr>
        <p:blipFill>
          <a:blip r:embed="rId2"/>
          <a:stretch>
            <a:fillRect/>
          </a:stretch>
        </p:blipFill>
        <p:spPr>
          <a:xfrm>
            <a:off x="533400" y="1066800"/>
            <a:ext cx="6019800" cy="4619625"/>
          </a:xfrm>
          <a:prstGeom prst="rect">
            <a:avLst/>
          </a:prstGeom>
        </p:spPr>
      </p:pic>
      <p:sp>
        <p:nvSpPr>
          <p:cNvPr id="6" name="TextBox 5">
            <a:extLst>
              <a:ext uri="{FF2B5EF4-FFF2-40B4-BE49-F238E27FC236}">
                <a16:creationId xmlns:a16="http://schemas.microsoft.com/office/drawing/2014/main" id="{62C74A4C-D9D7-4853-AED8-A79E7848FE3C}"/>
              </a:ext>
            </a:extLst>
          </p:cNvPr>
          <p:cNvSpPr txBox="1"/>
          <p:nvPr/>
        </p:nvSpPr>
        <p:spPr>
          <a:xfrm>
            <a:off x="304800" y="5867400"/>
            <a:ext cx="8534400" cy="369332"/>
          </a:xfrm>
          <a:prstGeom prst="rect">
            <a:avLst/>
          </a:prstGeom>
          <a:noFill/>
        </p:spPr>
        <p:txBody>
          <a:bodyPr wrap="square" rtlCol="0">
            <a:spAutoFit/>
          </a:bodyPr>
          <a:lstStyle/>
          <a:p>
            <a:r>
              <a:rPr lang="en-US" b="1" dirty="0"/>
              <a:t>Source </a:t>
            </a:r>
            <a:r>
              <a:rPr lang="en-US" dirty="0"/>
              <a:t>: </a:t>
            </a:r>
            <a:r>
              <a:rPr lang="en-US" sz="1600" dirty="0"/>
              <a:t>http://www.machinelearningtutorial.net/2017/01/26/the-bias-variance-tradeoff/</a:t>
            </a:r>
          </a:p>
        </p:txBody>
      </p:sp>
    </p:spTree>
    <p:extLst>
      <p:ext uri="{BB962C8B-B14F-4D97-AF65-F5344CB8AC3E}">
        <p14:creationId xmlns:p14="http://schemas.microsoft.com/office/powerpoint/2010/main" val="740304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73289"/>
            <a:ext cx="8795664" cy="2948499"/>
          </a:xfrm>
        </p:spPr>
        <p:txBody>
          <a:bodyPr wrap="square">
            <a:spAutoFit/>
          </a:bodyPr>
          <a:lstStyle/>
          <a:p>
            <a:pPr marL="342900" indent="-342900">
              <a:buFont typeface="+mj-lt"/>
              <a:buAutoNum type="arabicPeriod"/>
            </a:pPr>
            <a:r>
              <a:rPr lang="en-US" sz="1600" dirty="0"/>
              <a:t>For effective ensemble we have to ensure - </a:t>
            </a:r>
          </a:p>
          <a:p>
            <a:pPr marL="854075" lvl="1" indent="-342900">
              <a:buFont typeface="+mj-lt"/>
              <a:buAutoNum type="alphaLcPeriod"/>
            </a:pPr>
            <a:r>
              <a:rPr lang="en-US" sz="1400" dirty="0"/>
              <a:t>The models are as different from each other as possible</a:t>
            </a:r>
          </a:p>
          <a:p>
            <a:pPr marL="854075" lvl="1" indent="-342900">
              <a:buFont typeface="+mj-lt"/>
              <a:buAutoNum type="alphaLcPeriod"/>
            </a:pPr>
            <a:r>
              <a:rPr lang="en-US" sz="1400" dirty="0"/>
              <a:t>The errors of each model should be independent i.e. should not correlate</a:t>
            </a:r>
          </a:p>
          <a:p>
            <a:pPr marL="854075" lvl="1" indent="-342900">
              <a:buFont typeface="+mj-lt"/>
              <a:buAutoNum type="alphaLcPeriod"/>
            </a:pPr>
            <a:r>
              <a:rPr lang="en-US" sz="1400" dirty="0"/>
              <a:t>Each model can be weak predictor (slightly better than random) but not poor predictor</a:t>
            </a:r>
          </a:p>
          <a:p>
            <a:pPr marL="342900" indent="-342900">
              <a:buFont typeface="+mj-lt"/>
              <a:buAutoNum type="arabicPeriod"/>
            </a:pPr>
            <a:endParaRPr lang="en-US" sz="1800" dirty="0"/>
          </a:p>
          <a:p>
            <a:pPr marL="342900" indent="-342900">
              <a:buFont typeface="+mj-lt"/>
              <a:buAutoNum type="arabicPeriod"/>
            </a:pPr>
            <a:r>
              <a:rPr lang="en-US" sz="1600" dirty="0"/>
              <a:t>The models in the ensemble </a:t>
            </a:r>
          </a:p>
          <a:p>
            <a:pPr marL="854075" lvl="1" indent="-342900">
              <a:buFont typeface="+mj-lt"/>
              <a:buAutoNum type="alphaLcPeriod"/>
            </a:pPr>
            <a:r>
              <a:rPr lang="en-US" sz="1400" dirty="0"/>
              <a:t>Are not regularized and hence each model tend to overfit prone to variance errors</a:t>
            </a:r>
          </a:p>
          <a:p>
            <a:pPr marL="854075" lvl="1" indent="-342900">
              <a:buFont typeface="+mj-lt"/>
              <a:buAutoNum type="alphaLcPeriod"/>
            </a:pPr>
            <a:r>
              <a:rPr lang="en-US" sz="1400" dirty="0"/>
              <a:t>The variance errors across all models put together cancel out at the time of aggregation / voting</a:t>
            </a:r>
          </a:p>
          <a:p>
            <a:pPr marL="854075" lvl="1" indent="-342900">
              <a:buFont typeface="+mj-lt"/>
              <a:buAutoNum type="alphaLcPeriod"/>
            </a:pPr>
            <a:r>
              <a:rPr lang="en-US" sz="1400" dirty="0"/>
              <a:t>As a result, ensemble helps hit two birds with same stone! Each model has low bias error and with the variance errors cancelling out at ensemble level lead to low variance and bias errors at ensemble level</a:t>
            </a:r>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B85D172E-2D07-4057-9BE5-2F6E25EA8A27}"/>
              </a:ext>
            </a:extLst>
          </p:cNvPr>
          <p:cNvSpPr txBox="1"/>
          <p:nvPr/>
        </p:nvSpPr>
        <p:spPr>
          <a:xfrm>
            <a:off x="460375" y="533400"/>
            <a:ext cx="4949825" cy="646331"/>
          </a:xfrm>
          <a:prstGeom prst="rect">
            <a:avLst/>
          </a:prstGeom>
          <a:noFill/>
        </p:spPr>
        <p:txBody>
          <a:bodyPr wrap="square" rtlCol="0">
            <a:spAutoFit/>
          </a:bodyPr>
          <a:lstStyle/>
          <a:p>
            <a:r>
              <a:rPr lang="en-US" altLang="en-US" b="1" u="sng" dirty="0"/>
              <a:t>Ensemble Methods </a:t>
            </a:r>
            <a:r>
              <a:rPr lang="en-US" altLang="en-US" dirty="0"/>
              <a:t>– Characteristics</a:t>
            </a:r>
            <a:endParaRPr lang="en-IN" sz="1600" dirty="0"/>
          </a:p>
          <a:p>
            <a:endParaRPr lang="en-US" dirty="0">
              <a:solidFill>
                <a:schemeClr val="tx1">
                  <a:lumMod val="50000"/>
                  <a:lumOff val="50000"/>
                </a:schemeClr>
              </a:solidFill>
            </a:endParaRPr>
          </a:p>
        </p:txBody>
      </p:sp>
      <p:pic>
        <p:nvPicPr>
          <p:cNvPr id="19" name="Picture 18">
            <a:extLst>
              <a:ext uri="{FF2B5EF4-FFF2-40B4-BE49-F238E27FC236}">
                <a16:creationId xmlns:a16="http://schemas.microsoft.com/office/drawing/2014/main" id="{5D6473A0-3F12-450C-ABB0-87F8A5140AE8}"/>
              </a:ext>
            </a:extLst>
          </p:cNvPr>
          <p:cNvPicPr>
            <a:picLocks noChangeAspect="1"/>
          </p:cNvPicPr>
          <p:nvPr/>
        </p:nvPicPr>
        <p:blipFill>
          <a:blip r:embed="rId3"/>
          <a:stretch>
            <a:fillRect/>
          </a:stretch>
        </p:blipFill>
        <p:spPr>
          <a:xfrm>
            <a:off x="2743200" y="4114800"/>
            <a:ext cx="4116954" cy="1361471"/>
          </a:xfrm>
          <a:prstGeom prst="rect">
            <a:avLst/>
          </a:prstGeom>
        </p:spPr>
      </p:pic>
      <p:grpSp>
        <p:nvGrpSpPr>
          <p:cNvPr id="3" name="Group 2">
            <a:extLst>
              <a:ext uri="{FF2B5EF4-FFF2-40B4-BE49-F238E27FC236}">
                <a16:creationId xmlns:a16="http://schemas.microsoft.com/office/drawing/2014/main" id="{6AE9AF7D-7F3F-4AC5-A813-484DB3CDF129}"/>
              </a:ext>
            </a:extLst>
          </p:cNvPr>
          <p:cNvGrpSpPr/>
          <p:nvPr/>
        </p:nvGrpSpPr>
        <p:grpSpPr>
          <a:xfrm>
            <a:off x="2750883" y="5607066"/>
            <a:ext cx="5783517" cy="641334"/>
            <a:chOff x="2750883" y="5607066"/>
            <a:chExt cx="5783517" cy="641334"/>
          </a:xfrm>
        </p:grpSpPr>
        <p:cxnSp>
          <p:nvCxnSpPr>
            <p:cNvPr id="43" name="Straight Connector 42">
              <a:extLst>
                <a:ext uri="{FF2B5EF4-FFF2-40B4-BE49-F238E27FC236}">
                  <a16:creationId xmlns:a16="http://schemas.microsoft.com/office/drawing/2014/main" id="{4A7498C0-593D-4BF6-9E9F-6479E7916B51}"/>
                </a:ext>
              </a:extLst>
            </p:cNvPr>
            <p:cNvCxnSpPr>
              <a:cxnSpLocks/>
            </p:cNvCxnSpPr>
            <p:nvPr/>
          </p:nvCxnSpPr>
          <p:spPr>
            <a:xfrm>
              <a:off x="2750883" y="5628375"/>
              <a:ext cx="0" cy="610558"/>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3744723-F049-4107-960C-AFAB09CBBA76}"/>
                </a:ext>
              </a:extLst>
            </p:cNvPr>
            <p:cNvCxnSpPr>
              <a:cxnSpLocks/>
            </p:cNvCxnSpPr>
            <p:nvPr/>
          </p:nvCxnSpPr>
          <p:spPr>
            <a:xfrm flipH="1" flipV="1">
              <a:off x="2750883" y="6229469"/>
              <a:ext cx="764677" cy="18931"/>
            </a:xfrm>
            <a:prstGeom prst="line">
              <a:avLst/>
            </a:prstGeom>
          </p:spPr>
          <p:style>
            <a:lnRef idx="1">
              <a:schemeClr val="dk1"/>
            </a:lnRef>
            <a:fillRef idx="0">
              <a:schemeClr val="dk1"/>
            </a:fillRef>
            <a:effectRef idx="0">
              <a:schemeClr val="dk1"/>
            </a:effectRef>
            <a:fontRef idx="minor">
              <a:schemeClr val="tx1"/>
            </a:fontRef>
          </p:style>
        </p:cxnSp>
        <p:sp>
          <p:nvSpPr>
            <p:cNvPr id="45" name="Freeform: Shape 44">
              <a:extLst>
                <a:ext uri="{FF2B5EF4-FFF2-40B4-BE49-F238E27FC236}">
                  <a16:creationId xmlns:a16="http://schemas.microsoft.com/office/drawing/2014/main" id="{3BC80C95-8241-45DC-A8C2-20C7F2C53424}"/>
                </a:ext>
              </a:extLst>
            </p:cNvPr>
            <p:cNvSpPr/>
            <p:nvPr/>
          </p:nvSpPr>
          <p:spPr>
            <a:xfrm>
              <a:off x="2810643" y="5667349"/>
              <a:ext cx="729554" cy="496864"/>
            </a:xfrm>
            <a:custGeom>
              <a:avLst/>
              <a:gdLst>
                <a:gd name="connsiteX0" fmla="*/ 0 w 1536192"/>
                <a:gd name="connsiteY0" fmla="*/ 0 h 892109"/>
                <a:gd name="connsiteX1" fmla="*/ 12192 w 1536192"/>
                <a:gd name="connsiteY1" fmla="*/ 365760 h 892109"/>
                <a:gd name="connsiteX2" fmla="*/ 48768 w 1536192"/>
                <a:gd name="connsiteY2" fmla="*/ 438912 h 892109"/>
                <a:gd name="connsiteX3" fmla="*/ 73152 w 1536192"/>
                <a:gd name="connsiteY3" fmla="*/ 487680 h 892109"/>
                <a:gd name="connsiteX4" fmla="*/ 134112 w 1536192"/>
                <a:gd name="connsiteY4" fmla="*/ 597408 h 892109"/>
                <a:gd name="connsiteX5" fmla="*/ 207264 w 1536192"/>
                <a:gd name="connsiteY5" fmla="*/ 670560 h 892109"/>
                <a:gd name="connsiteX6" fmla="*/ 231648 w 1536192"/>
                <a:gd name="connsiteY6" fmla="*/ 707136 h 892109"/>
                <a:gd name="connsiteX7" fmla="*/ 304800 w 1536192"/>
                <a:gd name="connsiteY7" fmla="*/ 731520 h 892109"/>
                <a:gd name="connsiteX8" fmla="*/ 341376 w 1536192"/>
                <a:gd name="connsiteY8" fmla="*/ 743712 h 892109"/>
                <a:gd name="connsiteX9" fmla="*/ 426720 w 1536192"/>
                <a:gd name="connsiteY9" fmla="*/ 768096 h 892109"/>
                <a:gd name="connsiteX10" fmla="*/ 499872 w 1536192"/>
                <a:gd name="connsiteY10" fmla="*/ 792480 h 892109"/>
                <a:gd name="connsiteX11" fmla="*/ 536448 w 1536192"/>
                <a:gd name="connsiteY11" fmla="*/ 804672 h 892109"/>
                <a:gd name="connsiteX12" fmla="*/ 731520 w 1536192"/>
                <a:gd name="connsiteY12" fmla="*/ 816864 h 892109"/>
                <a:gd name="connsiteX13" fmla="*/ 792480 w 1536192"/>
                <a:gd name="connsiteY13" fmla="*/ 829056 h 892109"/>
                <a:gd name="connsiteX14" fmla="*/ 865632 w 1536192"/>
                <a:gd name="connsiteY14" fmla="*/ 865632 h 892109"/>
                <a:gd name="connsiteX15" fmla="*/ 1328928 w 1536192"/>
                <a:gd name="connsiteY15" fmla="*/ 877824 h 892109"/>
                <a:gd name="connsiteX16" fmla="*/ 1536192 w 1536192"/>
                <a:gd name="connsiteY16" fmla="*/ 890016 h 89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92" h="892109">
                  <a:moveTo>
                    <a:pt x="0" y="0"/>
                  </a:moveTo>
                  <a:cubicBezTo>
                    <a:pt x="4064" y="121920"/>
                    <a:pt x="4812" y="243996"/>
                    <a:pt x="12192" y="365760"/>
                  </a:cubicBezTo>
                  <a:cubicBezTo>
                    <a:pt x="14086" y="397017"/>
                    <a:pt x="34280" y="413557"/>
                    <a:pt x="48768" y="438912"/>
                  </a:cubicBezTo>
                  <a:cubicBezTo>
                    <a:pt x="57785" y="454692"/>
                    <a:pt x="65993" y="470975"/>
                    <a:pt x="73152" y="487680"/>
                  </a:cubicBezTo>
                  <a:cubicBezTo>
                    <a:pt x="96149" y="541339"/>
                    <a:pt x="74709" y="538005"/>
                    <a:pt x="134112" y="597408"/>
                  </a:cubicBezTo>
                  <a:cubicBezTo>
                    <a:pt x="158496" y="621792"/>
                    <a:pt x="188136" y="641867"/>
                    <a:pt x="207264" y="670560"/>
                  </a:cubicBezTo>
                  <a:cubicBezTo>
                    <a:pt x="215392" y="682752"/>
                    <a:pt x="219222" y="699370"/>
                    <a:pt x="231648" y="707136"/>
                  </a:cubicBezTo>
                  <a:cubicBezTo>
                    <a:pt x="253444" y="720759"/>
                    <a:pt x="280416" y="723392"/>
                    <a:pt x="304800" y="731520"/>
                  </a:cubicBezTo>
                  <a:lnTo>
                    <a:pt x="341376" y="743712"/>
                  </a:lnTo>
                  <a:cubicBezTo>
                    <a:pt x="464297" y="784686"/>
                    <a:pt x="273631" y="722169"/>
                    <a:pt x="426720" y="768096"/>
                  </a:cubicBezTo>
                  <a:cubicBezTo>
                    <a:pt x="451339" y="775482"/>
                    <a:pt x="475488" y="784352"/>
                    <a:pt x="499872" y="792480"/>
                  </a:cubicBezTo>
                  <a:cubicBezTo>
                    <a:pt x="512064" y="796544"/>
                    <a:pt x="523622" y="803870"/>
                    <a:pt x="536448" y="804672"/>
                  </a:cubicBezTo>
                  <a:lnTo>
                    <a:pt x="731520" y="816864"/>
                  </a:lnTo>
                  <a:cubicBezTo>
                    <a:pt x="751840" y="820928"/>
                    <a:pt x="773077" y="821780"/>
                    <a:pt x="792480" y="829056"/>
                  </a:cubicBezTo>
                  <a:cubicBezTo>
                    <a:pt x="831810" y="843805"/>
                    <a:pt x="822118" y="863509"/>
                    <a:pt x="865632" y="865632"/>
                  </a:cubicBezTo>
                  <a:cubicBezTo>
                    <a:pt x="1019934" y="873159"/>
                    <a:pt x="1174496" y="873760"/>
                    <a:pt x="1328928" y="877824"/>
                  </a:cubicBezTo>
                  <a:cubicBezTo>
                    <a:pt x="1437709" y="899580"/>
                    <a:pt x="1369166" y="890016"/>
                    <a:pt x="1536192" y="89001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7C99CA18-6EDC-428F-961D-1A71BC775820}"/>
                </a:ext>
              </a:extLst>
            </p:cNvPr>
            <p:cNvSpPr/>
            <p:nvPr/>
          </p:nvSpPr>
          <p:spPr>
            <a:xfrm>
              <a:off x="2777142" y="5607066"/>
              <a:ext cx="710478" cy="596296"/>
            </a:xfrm>
            <a:custGeom>
              <a:avLst/>
              <a:gdLst>
                <a:gd name="connsiteX0" fmla="*/ 0 w 1499616"/>
                <a:gd name="connsiteY0" fmla="*/ 841248 h 841248"/>
                <a:gd name="connsiteX1" fmla="*/ 268224 w 1499616"/>
                <a:gd name="connsiteY1" fmla="*/ 829056 h 841248"/>
                <a:gd name="connsiteX2" fmla="*/ 365760 w 1499616"/>
                <a:gd name="connsiteY2" fmla="*/ 804672 h 841248"/>
                <a:gd name="connsiteX3" fmla="*/ 548640 w 1499616"/>
                <a:gd name="connsiteY3" fmla="*/ 792480 h 841248"/>
                <a:gd name="connsiteX4" fmla="*/ 621792 w 1499616"/>
                <a:gd name="connsiteY4" fmla="*/ 755904 h 841248"/>
                <a:gd name="connsiteX5" fmla="*/ 658368 w 1499616"/>
                <a:gd name="connsiteY5" fmla="*/ 731520 h 841248"/>
                <a:gd name="connsiteX6" fmla="*/ 731520 w 1499616"/>
                <a:gd name="connsiteY6" fmla="*/ 707136 h 841248"/>
                <a:gd name="connsiteX7" fmla="*/ 804672 w 1499616"/>
                <a:gd name="connsiteY7" fmla="*/ 682752 h 841248"/>
                <a:gd name="connsiteX8" fmla="*/ 841248 w 1499616"/>
                <a:gd name="connsiteY8" fmla="*/ 670560 h 841248"/>
                <a:gd name="connsiteX9" fmla="*/ 865632 w 1499616"/>
                <a:gd name="connsiteY9" fmla="*/ 633984 h 841248"/>
                <a:gd name="connsiteX10" fmla="*/ 902208 w 1499616"/>
                <a:gd name="connsiteY10" fmla="*/ 621792 h 841248"/>
                <a:gd name="connsiteX11" fmla="*/ 938784 w 1499616"/>
                <a:gd name="connsiteY11" fmla="*/ 585216 h 841248"/>
                <a:gd name="connsiteX12" fmla="*/ 999744 w 1499616"/>
                <a:gd name="connsiteY12" fmla="*/ 475488 h 841248"/>
                <a:gd name="connsiteX13" fmla="*/ 1036320 w 1499616"/>
                <a:gd name="connsiteY13" fmla="*/ 463296 h 841248"/>
                <a:gd name="connsiteX14" fmla="*/ 1097280 w 1499616"/>
                <a:gd name="connsiteY14" fmla="*/ 414528 h 841248"/>
                <a:gd name="connsiteX15" fmla="*/ 1133856 w 1499616"/>
                <a:gd name="connsiteY15" fmla="*/ 377952 h 841248"/>
                <a:gd name="connsiteX16" fmla="*/ 1194816 w 1499616"/>
                <a:gd name="connsiteY16" fmla="*/ 365760 h 841248"/>
                <a:gd name="connsiteX17" fmla="*/ 1231392 w 1499616"/>
                <a:gd name="connsiteY17" fmla="*/ 353568 h 841248"/>
                <a:gd name="connsiteX18" fmla="*/ 1280160 w 1499616"/>
                <a:gd name="connsiteY18" fmla="*/ 280416 h 841248"/>
                <a:gd name="connsiteX19" fmla="*/ 1304544 w 1499616"/>
                <a:gd name="connsiteY19" fmla="*/ 231648 h 841248"/>
                <a:gd name="connsiteX20" fmla="*/ 1341120 w 1499616"/>
                <a:gd name="connsiteY20" fmla="*/ 195072 h 841248"/>
                <a:gd name="connsiteX21" fmla="*/ 1365504 w 1499616"/>
                <a:gd name="connsiteY21" fmla="*/ 158496 h 841248"/>
                <a:gd name="connsiteX22" fmla="*/ 1402080 w 1499616"/>
                <a:gd name="connsiteY22" fmla="*/ 109728 h 841248"/>
                <a:gd name="connsiteX23" fmla="*/ 1450848 w 1499616"/>
                <a:gd name="connsiteY23" fmla="*/ 36576 h 841248"/>
                <a:gd name="connsiteX24" fmla="*/ 1499616 w 1499616"/>
                <a:gd name="connsiteY24" fmla="*/ 0 h 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9616" h="841248">
                  <a:moveTo>
                    <a:pt x="0" y="841248"/>
                  </a:moveTo>
                  <a:cubicBezTo>
                    <a:pt x="89408" y="837184"/>
                    <a:pt x="179168" y="837962"/>
                    <a:pt x="268224" y="829056"/>
                  </a:cubicBezTo>
                  <a:cubicBezTo>
                    <a:pt x="301570" y="825721"/>
                    <a:pt x="332322" y="806901"/>
                    <a:pt x="365760" y="804672"/>
                  </a:cubicBezTo>
                  <a:lnTo>
                    <a:pt x="548640" y="792480"/>
                  </a:lnTo>
                  <a:cubicBezTo>
                    <a:pt x="653462" y="722599"/>
                    <a:pt x="520838" y="806381"/>
                    <a:pt x="621792" y="755904"/>
                  </a:cubicBezTo>
                  <a:cubicBezTo>
                    <a:pt x="634898" y="749351"/>
                    <a:pt x="644978" y="737471"/>
                    <a:pt x="658368" y="731520"/>
                  </a:cubicBezTo>
                  <a:cubicBezTo>
                    <a:pt x="681856" y="721081"/>
                    <a:pt x="707136" y="715264"/>
                    <a:pt x="731520" y="707136"/>
                  </a:cubicBezTo>
                  <a:lnTo>
                    <a:pt x="804672" y="682752"/>
                  </a:lnTo>
                  <a:lnTo>
                    <a:pt x="841248" y="670560"/>
                  </a:lnTo>
                  <a:cubicBezTo>
                    <a:pt x="849376" y="658368"/>
                    <a:pt x="854190" y="643138"/>
                    <a:pt x="865632" y="633984"/>
                  </a:cubicBezTo>
                  <a:cubicBezTo>
                    <a:pt x="875667" y="625956"/>
                    <a:pt x="891515" y="628921"/>
                    <a:pt x="902208" y="621792"/>
                  </a:cubicBezTo>
                  <a:cubicBezTo>
                    <a:pt x="916554" y="612228"/>
                    <a:pt x="926592" y="597408"/>
                    <a:pt x="938784" y="585216"/>
                  </a:cubicBezTo>
                  <a:cubicBezTo>
                    <a:pt x="956961" y="530686"/>
                    <a:pt x="952815" y="506774"/>
                    <a:pt x="999744" y="475488"/>
                  </a:cubicBezTo>
                  <a:cubicBezTo>
                    <a:pt x="1010437" y="468359"/>
                    <a:pt x="1024128" y="467360"/>
                    <a:pt x="1036320" y="463296"/>
                  </a:cubicBezTo>
                  <a:cubicBezTo>
                    <a:pt x="1090854" y="381495"/>
                    <a:pt x="1026612" y="461640"/>
                    <a:pt x="1097280" y="414528"/>
                  </a:cubicBezTo>
                  <a:cubicBezTo>
                    <a:pt x="1111626" y="404964"/>
                    <a:pt x="1118434" y="385663"/>
                    <a:pt x="1133856" y="377952"/>
                  </a:cubicBezTo>
                  <a:cubicBezTo>
                    <a:pt x="1152391" y="368685"/>
                    <a:pt x="1174712" y="370786"/>
                    <a:pt x="1194816" y="365760"/>
                  </a:cubicBezTo>
                  <a:cubicBezTo>
                    <a:pt x="1207284" y="362643"/>
                    <a:pt x="1219200" y="357632"/>
                    <a:pt x="1231392" y="353568"/>
                  </a:cubicBezTo>
                  <a:cubicBezTo>
                    <a:pt x="1247648" y="329184"/>
                    <a:pt x="1267054" y="306628"/>
                    <a:pt x="1280160" y="280416"/>
                  </a:cubicBezTo>
                  <a:cubicBezTo>
                    <a:pt x="1288288" y="264160"/>
                    <a:pt x="1293980" y="246437"/>
                    <a:pt x="1304544" y="231648"/>
                  </a:cubicBezTo>
                  <a:cubicBezTo>
                    <a:pt x="1314566" y="217618"/>
                    <a:pt x="1330082" y="208318"/>
                    <a:pt x="1341120" y="195072"/>
                  </a:cubicBezTo>
                  <a:cubicBezTo>
                    <a:pt x="1350501" y="183815"/>
                    <a:pt x="1356987" y="170420"/>
                    <a:pt x="1365504" y="158496"/>
                  </a:cubicBezTo>
                  <a:cubicBezTo>
                    <a:pt x="1377315" y="141961"/>
                    <a:pt x="1390427" y="126375"/>
                    <a:pt x="1402080" y="109728"/>
                  </a:cubicBezTo>
                  <a:cubicBezTo>
                    <a:pt x="1418886" y="85720"/>
                    <a:pt x="1426464" y="52832"/>
                    <a:pt x="1450848" y="36576"/>
                  </a:cubicBezTo>
                  <a:cubicBezTo>
                    <a:pt x="1492206" y="9004"/>
                    <a:pt x="1477063" y="22553"/>
                    <a:pt x="1499616" y="0"/>
                  </a:cubicBezTo>
                </a:path>
              </a:pathLst>
            </a:cu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2BD0C3F-7780-48D1-8DDD-E67CF35FD2BA}"/>
                </a:ext>
              </a:extLst>
            </p:cNvPr>
            <p:cNvGrpSpPr/>
            <p:nvPr/>
          </p:nvGrpSpPr>
          <p:grpSpPr>
            <a:xfrm>
              <a:off x="6054660" y="5634532"/>
              <a:ext cx="991688" cy="613868"/>
              <a:chOff x="5078684" y="5790655"/>
              <a:chExt cx="1369741" cy="592667"/>
            </a:xfrm>
          </p:grpSpPr>
          <p:cxnSp>
            <p:nvCxnSpPr>
              <p:cNvPr id="39" name="Straight Connector 38">
                <a:extLst>
                  <a:ext uri="{FF2B5EF4-FFF2-40B4-BE49-F238E27FC236}">
                    <a16:creationId xmlns:a16="http://schemas.microsoft.com/office/drawing/2014/main" id="{BAAEE70C-1DFD-44A9-A248-55BD00CF11F4}"/>
                  </a:ext>
                </a:extLst>
              </p:cNvPr>
              <p:cNvCxnSpPr>
                <a:cxnSpLocks/>
              </p:cNvCxnSpPr>
              <p:nvPr/>
            </p:nvCxnSpPr>
            <p:spPr>
              <a:xfrm>
                <a:off x="5078684" y="5790655"/>
                <a:ext cx="0" cy="583618"/>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348DE5C-3A7B-46F4-8247-A004AD3CE501}"/>
                  </a:ext>
                </a:extLst>
              </p:cNvPr>
              <p:cNvCxnSpPr>
                <a:cxnSpLocks/>
              </p:cNvCxnSpPr>
              <p:nvPr/>
            </p:nvCxnSpPr>
            <p:spPr>
              <a:xfrm flipH="1" flipV="1">
                <a:off x="5078684" y="6365226"/>
                <a:ext cx="1369741" cy="18096"/>
              </a:xfrm>
              <a:prstGeom prst="line">
                <a:avLst/>
              </a:prstGeom>
            </p:spPr>
            <p:style>
              <a:lnRef idx="1">
                <a:schemeClr val="dk1"/>
              </a:lnRef>
              <a:fillRef idx="0">
                <a:schemeClr val="dk1"/>
              </a:fillRef>
              <a:effectRef idx="0">
                <a:schemeClr val="dk1"/>
              </a:effectRef>
              <a:fontRef idx="minor">
                <a:schemeClr val="tx1"/>
              </a:fontRef>
            </p:style>
          </p:cxnSp>
          <p:sp>
            <p:nvSpPr>
              <p:cNvPr id="41" name="Freeform: Shape 40">
                <a:extLst>
                  <a:ext uri="{FF2B5EF4-FFF2-40B4-BE49-F238E27FC236}">
                    <a16:creationId xmlns:a16="http://schemas.microsoft.com/office/drawing/2014/main" id="{74FA34F5-22F3-4BE0-98BC-06F24FF70C7D}"/>
                  </a:ext>
                </a:extLst>
              </p:cNvPr>
              <p:cNvSpPr/>
              <p:nvPr/>
            </p:nvSpPr>
            <p:spPr>
              <a:xfrm>
                <a:off x="5146803" y="5954832"/>
                <a:ext cx="720597" cy="367530"/>
              </a:xfrm>
              <a:custGeom>
                <a:avLst/>
                <a:gdLst>
                  <a:gd name="connsiteX0" fmla="*/ 0 w 1499616"/>
                  <a:gd name="connsiteY0" fmla="*/ 841248 h 841248"/>
                  <a:gd name="connsiteX1" fmla="*/ 268224 w 1499616"/>
                  <a:gd name="connsiteY1" fmla="*/ 829056 h 841248"/>
                  <a:gd name="connsiteX2" fmla="*/ 365760 w 1499616"/>
                  <a:gd name="connsiteY2" fmla="*/ 804672 h 841248"/>
                  <a:gd name="connsiteX3" fmla="*/ 548640 w 1499616"/>
                  <a:gd name="connsiteY3" fmla="*/ 792480 h 841248"/>
                  <a:gd name="connsiteX4" fmla="*/ 621792 w 1499616"/>
                  <a:gd name="connsiteY4" fmla="*/ 755904 h 841248"/>
                  <a:gd name="connsiteX5" fmla="*/ 658368 w 1499616"/>
                  <a:gd name="connsiteY5" fmla="*/ 731520 h 841248"/>
                  <a:gd name="connsiteX6" fmla="*/ 731520 w 1499616"/>
                  <a:gd name="connsiteY6" fmla="*/ 707136 h 841248"/>
                  <a:gd name="connsiteX7" fmla="*/ 804672 w 1499616"/>
                  <a:gd name="connsiteY7" fmla="*/ 682752 h 841248"/>
                  <a:gd name="connsiteX8" fmla="*/ 841248 w 1499616"/>
                  <a:gd name="connsiteY8" fmla="*/ 670560 h 841248"/>
                  <a:gd name="connsiteX9" fmla="*/ 865632 w 1499616"/>
                  <a:gd name="connsiteY9" fmla="*/ 633984 h 841248"/>
                  <a:gd name="connsiteX10" fmla="*/ 902208 w 1499616"/>
                  <a:gd name="connsiteY10" fmla="*/ 621792 h 841248"/>
                  <a:gd name="connsiteX11" fmla="*/ 938784 w 1499616"/>
                  <a:gd name="connsiteY11" fmla="*/ 585216 h 841248"/>
                  <a:gd name="connsiteX12" fmla="*/ 999744 w 1499616"/>
                  <a:gd name="connsiteY12" fmla="*/ 475488 h 841248"/>
                  <a:gd name="connsiteX13" fmla="*/ 1036320 w 1499616"/>
                  <a:gd name="connsiteY13" fmla="*/ 463296 h 841248"/>
                  <a:gd name="connsiteX14" fmla="*/ 1097280 w 1499616"/>
                  <a:gd name="connsiteY14" fmla="*/ 414528 h 841248"/>
                  <a:gd name="connsiteX15" fmla="*/ 1133856 w 1499616"/>
                  <a:gd name="connsiteY15" fmla="*/ 377952 h 841248"/>
                  <a:gd name="connsiteX16" fmla="*/ 1194816 w 1499616"/>
                  <a:gd name="connsiteY16" fmla="*/ 365760 h 841248"/>
                  <a:gd name="connsiteX17" fmla="*/ 1231392 w 1499616"/>
                  <a:gd name="connsiteY17" fmla="*/ 353568 h 841248"/>
                  <a:gd name="connsiteX18" fmla="*/ 1280160 w 1499616"/>
                  <a:gd name="connsiteY18" fmla="*/ 280416 h 841248"/>
                  <a:gd name="connsiteX19" fmla="*/ 1304544 w 1499616"/>
                  <a:gd name="connsiteY19" fmla="*/ 231648 h 841248"/>
                  <a:gd name="connsiteX20" fmla="*/ 1341120 w 1499616"/>
                  <a:gd name="connsiteY20" fmla="*/ 195072 h 841248"/>
                  <a:gd name="connsiteX21" fmla="*/ 1365504 w 1499616"/>
                  <a:gd name="connsiteY21" fmla="*/ 158496 h 841248"/>
                  <a:gd name="connsiteX22" fmla="*/ 1402080 w 1499616"/>
                  <a:gd name="connsiteY22" fmla="*/ 109728 h 841248"/>
                  <a:gd name="connsiteX23" fmla="*/ 1450848 w 1499616"/>
                  <a:gd name="connsiteY23" fmla="*/ 36576 h 841248"/>
                  <a:gd name="connsiteX24" fmla="*/ 1499616 w 1499616"/>
                  <a:gd name="connsiteY24" fmla="*/ 0 h 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9616" h="841248">
                    <a:moveTo>
                      <a:pt x="0" y="841248"/>
                    </a:moveTo>
                    <a:cubicBezTo>
                      <a:pt x="89408" y="837184"/>
                      <a:pt x="179168" y="837962"/>
                      <a:pt x="268224" y="829056"/>
                    </a:cubicBezTo>
                    <a:cubicBezTo>
                      <a:pt x="301570" y="825721"/>
                      <a:pt x="332322" y="806901"/>
                      <a:pt x="365760" y="804672"/>
                    </a:cubicBezTo>
                    <a:lnTo>
                      <a:pt x="548640" y="792480"/>
                    </a:lnTo>
                    <a:cubicBezTo>
                      <a:pt x="653462" y="722599"/>
                      <a:pt x="520838" y="806381"/>
                      <a:pt x="621792" y="755904"/>
                    </a:cubicBezTo>
                    <a:cubicBezTo>
                      <a:pt x="634898" y="749351"/>
                      <a:pt x="644978" y="737471"/>
                      <a:pt x="658368" y="731520"/>
                    </a:cubicBezTo>
                    <a:cubicBezTo>
                      <a:pt x="681856" y="721081"/>
                      <a:pt x="707136" y="715264"/>
                      <a:pt x="731520" y="707136"/>
                    </a:cubicBezTo>
                    <a:lnTo>
                      <a:pt x="804672" y="682752"/>
                    </a:lnTo>
                    <a:lnTo>
                      <a:pt x="841248" y="670560"/>
                    </a:lnTo>
                    <a:cubicBezTo>
                      <a:pt x="849376" y="658368"/>
                      <a:pt x="854190" y="643138"/>
                      <a:pt x="865632" y="633984"/>
                    </a:cubicBezTo>
                    <a:cubicBezTo>
                      <a:pt x="875667" y="625956"/>
                      <a:pt x="891515" y="628921"/>
                      <a:pt x="902208" y="621792"/>
                    </a:cubicBezTo>
                    <a:cubicBezTo>
                      <a:pt x="916554" y="612228"/>
                      <a:pt x="926592" y="597408"/>
                      <a:pt x="938784" y="585216"/>
                    </a:cubicBezTo>
                    <a:cubicBezTo>
                      <a:pt x="956961" y="530686"/>
                      <a:pt x="952815" y="506774"/>
                      <a:pt x="999744" y="475488"/>
                    </a:cubicBezTo>
                    <a:cubicBezTo>
                      <a:pt x="1010437" y="468359"/>
                      <a:pt x="1024128" y="467360"/>
                      <a:pt x="1036320" y="463296"/>
                    </a:cubicBezTo>
                    <a:cubicBezTo>
                      <a:pt x="1090854" y="381495"/>
                      <a:pt x="1026612" y="461640"/>
                      <a:pt x="1097280" y="414528"/>
                    </a:cubicBezTo>
                    <a:cubicBezTo>
                      <a:pt x="1111626" y="404964"/>
                      <a:pt x="1118434" y="385663"/>
                      <a:pt x="1133856" y="377952"/>
                    </a:cubicBezTo>
                    <a:cubicBezTo>
                      <a:pt x="1152391" y="368685"/>
                      <a:pt x="1174712" y="370786"/>
                      <a:pt x="1194816" y="365760"/>
                    </a:cubicBezTo>
                    <a:cubicBezTo>
                      <a:pt x="1207284" y="362643"/>
                      <a:pt x="1219200" y="357632"/>
                      <a:pt x="1231392" y="353568"/>
                    </a:cubicBezTo>
                    <a:cubicBezTo>
                      <a:pt x="1247648" y="329184"/>
                      <a:pt x="1267054" y="306628"/>
                      <a:pt x="1280160" y="280416"/>
                    </a:cubicBezTo>
                    <a:cubicBezTo>
                      <a:pt x="1288288" y="264160"/>
                      <a:pt x="1293980" y="246437"/>
                      <a:pt x="1304544" y="231648"/>
                    </a:cubicBezTo>
                    <a:cubicBezTo>
                      <a:pt x="1314566" y="217618"/>
                      <a:pt x="1330082" y="208318"/>
                      <a:pt x="1341120" y="195072"/>
                    </a:cubicBezTo>
                    <a:cubicBezTo>
                      <a:pt x="1350501" y="183815"/>
                      <a:pt x="1356987" y="170420"/>
                      <a:pt x="1365504" y="158496"/>
                    </a:cubicBezTo>
                    <a:cubicBezTo>
                      <a:pt x="1377315" y="141961"/>
                      <a:pt x="1390427" y="126375"/>
                      <a:pt x="1402080" y="109728"/>
                    </a:cubicBezTo>
                    <a:cubicBezTo>
                      <a:pt x="1418886" y="85720"/>
                      <a:pt x="1426464" y="52832"/>
                      <a:pt x="1450848" y="36576"/>
                    </a:cubicBezTo>
                    <a:cubicBezTo>
                      <a:pt x="1492206" y="9004"/>
                      <a:pt x="1477063" y="22553"/>
                      <a:pt x="1499616" y="0"/>
                    </a:cubicBezTo>
                  </a:path>
                </a:pathLst>
              </a:cu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D681A35-B7C0-4AFE-93B8-CE4C7120238F}"/>
                  </a:ext>
                </a:extLst>
              </p:cNvPr>
              <p:cNvSpPr/>
              <p:nvPr/>
            </p:nvSpPr>
            <p:spPr>
              <a:xfrm>
                <a:off x="5124958" y="5868549"/>
                <a:ext cx="1187228" cy="453813"/>
              </a:xfrm>
              <a:custGeom>
                <a:avLst/>
                <a:gdLst>
                  <a:gd name="connsiteX0" fmla="*/ 0 w 1487424"/>
                  <a:gd name="connsiteY0" fmla="*/ 0 h 816864"/>
                  <a:gd name="connsiteX1" fmla="*/ 60960 w 1487424"/>
                  <a:gd name="connsiteY1" fmla="*/ 85344 h 816864"/>
                  <a:gd name="connsiteX2" fmla="*/ 134112 w 1487424"/>
                  <a:gd name="connsiteY2" fmla="*/ 195072 h 816864"/>
                  <a:gd name="connsiteX3" fmla="*/ 158496 w 1487424"/>
                  <a:gd name="connsiteY3" fmla="*/ 231648 h 816864"/>
                  <a:gd name="connsiteX4" fmla="*/ 170688 w 1487424"/>
                  <a:gd name="connsiteY4" fmla="*/ 268224 h 816864"/>
                  <a:gd name="connsiteX5" fmla="*/ 231648 w 1487424"/>
                  <a:gd name="connsiteY5" fmla="*/ 341376 h 816864"/>
                  <a:gd name="connsiteX6" fmla="*/ 256032 w 1487424"/>
                  <a:gd name="connsiteY6" fmla="*/ 414528 h 816864"/>
                  <a:gd name="connsiteX7" fmla="*/ 280416 w 1487424"/>
                  <a:gd name="connsiteY7" fmla="*/ 463296 h 816864"/>
                  <a:gd name="connsiteX8" fmla="*/ 292608 w 1487424"/>
                  <a:gd name="connsiteY8" fmla="*/ 499872 h 816864"/>
                  <a:gd name="connsiteX9" fmla="*/ 329184 w 1487424"/>
                  <a:gd name="connsiteY9" fmla="*/ 512064 h 816864"/>
                  <a:gd name="connsiteX10" fmla="*/ 365760 w 1487424"/>
                  <a:gd name="connsiteY10" fmla="*/ 548640 h 816864"/>
                  <a:gd name="connsiteX11" fmla="*/ 390144 w 1487424"/>
                  <a:gd name="connsiteY11" fmla="*/ 585216 h 816864"/>
                  <a:gd name="connsiteX12" fmla="*/ 426720 w 1487424"/>
                  <a:gd name="connsiteY12" fmla="*/ 597408 h 816864"/>
                  <a:gd name="connsiteX13" fmla="*/ 487680 w 1487424"/>
                  <a:gd name="connsiteY13" fmla="*/ 670560 h 816864"/>
                  <a:gd name="connsiteX14" fmla="*/ 524256 w 1487424"/>
                  <a:gd name="connsiteY14" fmla="*/ 682752 h 816864"/>
                  <a:gd name="connsiteX15" fmla="*/ 560832 w 1487424"/>
                  <a:gd name="connsiteY15" fmla="*/ 719328 h 816864"/>
                  <a:gd name="connsiteX16" fmla="*/ 633984 w 1487424"/>
                  <a:gd name="connsiteY16" fmla="*/ 743712 h 816864"/>
                  <a:gd name="connsiteX17" fmla="*/ 987552 w 1487424"/>
                  <a:gd name="connsiteY17" fmla="*/ 768096 h 816864"/>
                  <a:gd name="connsiteX18" fmla="*/ 1450848 w 1487424"/>
                  <a:gd name="connsiteY18" fmla="*/ 804672 h 816864"/>
                  <a:gd name="connsiteX19" fmla="*/ 1487424 w 1487424"/>
                  <a:gd name="connsiteY19" fmla="*/ 816864 h 81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7424" h="816864">
                    <a:moveTo>
                      <a:pt x="0" y="0"/>
                    </a:moveTo>
                    <a:cubicBezTo>
                      <a:pt x="58537" y="146343"/>
                      <a:pt x="-13049" y="763"/>
                      <a:pt x="60960" y="85344"/>
                    </a:cubicBezTo>
                    <a:lnTo>
                      <a:pt x="134112" y="195072"/>
                    </a:lnTo>
                    <a:cubicBezTo>
                      <a:pt x="142240" y="207264"/>
                      <a:pt x="153862" y="217747"/>
                      <a:pt x="158496" y="231648"/>
                    </a:cubicBezTo>
                    <a:cubicBezTo>
                      <a:pt x="162560" y="243840"/>
                      <a:pt x="163559" y="257531"/>
                      <a:pt x="170688" y="268224"/>
                    </a:cubicBezTo>
                    <a:cubicBezTo>
                      <a:pt x="208970" y="325647"/>
                      <a:pt x="205055" y="281543"/>
                      <a:pt x="231648" y="341376"/>
                    </a:cubicBezTo>
                    <a:cubicBezTo>
                      <a:pt x="242087" y="364864"/>
                      <a:pt x="244537" y="391539"/>
                      <a:pt x="256032" y="414528"/>
                    </a:cubicBezTo>
                    <a:cubicBezTo>
                      <a:pt x="264160" y="430784"/>
                      <a:pt x="273257" y="446591"/>
                      <a:pt x="280416" y="463296"/>
                    </a:cubicBezTo>
                    <a:cubicBezTo>
                      <a:pt x="285478" y="475108"/>
                      <a:pt x="283521" y="490785"/>
                      <a:pt x="292608" y="499872"/>
                    </a:cubicBezTo>
                    <a:cubicBezTo>
                      <a:pt x="301695" y="508959"/>
                      <a:pt x="316992" y="508000"/>
                      <a:pt x="329184" y="512064"/>
                    </a:cubicBezTo>
                    <a:cubicBezTo>
                      <a:pt x="341376" y="524256"/>
                      <a:pt x="354722" y="535394"/>
                      <a:pt x="365760" y="548640"/>
                    </a:cubicBezTo>
                    <a:cubicBezTo>
                      <a:pt x="375141" y="559897"/>
                      <a:pt x="378702" y="576062"/>
                      <a:pt x="390144" y="585216"/>
                    </a:cubicBezTo>
                    <a:cubicBezTo>
                      <a:pt x="400179" y="593244"/>
                      <a:pt x="414528" y="593344"/>
                      <a:pt x="426720" y="597408"/>
                    </a:cubicBezTo>
                    <a:cubicBezTo>
                      <a:pt x="444713" y="624397"/>
                      <a:pt x="459518" y="651785"/>
                      <a:pt x="487680" y="670560"/>
                    </a:cubicBezTo>
                    <a:cubicBezTo>
                      <a:pt x="498373" y="677689"/>
                      <a:pt x="512064" y="678688"/>
                      <a:pt x="524256" y="682752"/>
                    </a:cubicBezTo>
                    <a:cubicBezTo>
                      <a:pt x="536448" y="694944"/>
                      <a:pt x="545760" y="710955"/>
                      <a:pt x="560832" y="719328"/>
                    </a:cubicBezTo>
                    <a:cubicBezTo>
                      <a:pt x="583300" y="731810"/>
                      <a:pt x="609600" y="735584"/>
                      <a:pt x="633984" y="743712"/>
                    </a:cubicBezTo>
                    <a:cubicBezTo>
                      <a:pt x="770876" y="789343"/>
                      <a:pt x="657718" y="755410"/>
                      <a:pt x="987552" y="768096"/>
                    </a:cubicBezTo>
                    <a:cubicBezTo>
                      <a:pt x="1203433" y="822066"/>
                      <a:pt x="1051594" y="791364"/>
                      <a:pt x="1450848" y="804672"/>
                    </a:cubicBezTo>
                    <a:lnTo>
                      <a:pt x="1487424" y="816864"/>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2F972AD-0E5F-4AD8-BFCE-31A6E2509B2A}"/>
                </a:ext>
              </a:extLst>
            </p:cNvPr>
            <p:cNvGrpSpPr/>
            <p:nvPr/>
          </p:nvGrpSpPr>
          <p:grpSpPr>
            <a:xfrm>
              <a:off x="3810926" y="5673118"/>
              <a:ext cx="808005" cy="575281"/>
              <a:chOff x="2037629" y="5780306"/>
              <a:chExt cx="1369741" cy="603016"/>
            </a:xfrm>
          </p:grpSpPr>
          <p:cxnSp>
            <p:nvCxnSpPr>
              <p:cNvPr id="35" name="Straight Connector 34">
                <a:extLst>
                  <a:ext uri="{FF2B5EF4-FFF2-40B4-BE49-F238E27FC236}">
                    <a16:creationId xmlns:a16="http://schemas.microsoft.com/office/drawing/2014/main" id="{FDA7A470-BB59-4006-B01E-7321B489A5F1}"/>
                  </a:ext>
                </a:extLst>
              </p:cNvPr>
              <p:cNvCxnSpPr>
                <a:cxnSpLocks/>
              </p:cNvCxnSpPr>
              <p:nvPr/>
            </p:nvCxnSpPr>
            <p:spPr>
              <a:xfrm>
                <a:off x="2037629" y="5790655"/>
                <a:ext cx="0" cy="583618"/>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945B042-AD83-4DF5-8EF4-F015625C3784}"/>
                  </a:ext>
                </a:extLst>
              </p:cNvPr>
              <p:cNvCxnSpPr>
                <a:cxnSpLocks/>
              </p:cNvCxnSpPr>
              <p:nvPr/>
            </p:nvCxnSpPr>
            <p:spPr>
              <a:xfrm flipH="1" flipV="1">
                <a:off x="2037629" y="6365226"/>
                <a:ext cx="1369741" cy="18096"/>
              </a:xfrm>
              <a:prstGeom prst="line">
                <a:avLst/>
              </a:prstGeom>
            </p:spPr>
            <p:style>
              <a:lnRef idx="1">
                <a:schemeClr val="dk1"/>
              </a:lnRef>
              <a:fillRef idx="0">
                <a:schemeClr val="dk1"/>
              </a:fillRef>
              <a:effectRef idx="0">
                <a:schemeClr val="dk1"/>
              </a:effectRef>
              <a:fontRef idx="minor">
                <a:schemeClr val="tx1"/>
              </a:fontRef>
            </p:style>
          </p:cxnSp>
          <p:sp>
            <p:nvSpPr>
              <p:cNvPr id="37" name="Freeform: Shape 36">
                <a:extLst>
                  <a:ext uri="{FF2B5EF4-FFF2-40B4-BE49-F238E27FC236}">
                    <a16:creationId xmlns:a16="http://schemas.microsoft.com/office/drawing/2014/main" id="{C5B09B54-9F44-4EBA-AC10-67F04B56EB06}"/>
                  </a:ext>
                </a:extLst>
              </p:cNvPr>
              <p:cNvSpPr/>
              <p:nvPr/>
            </p:nvSpPr>
            <p:spPr>
              <a:xfrm>
                <a:off x="2144674" y="5827909"/>
                <a:ext cx="1226153" cy="495616"/>
              </a:xfrm>
              <a:custGeom>
                <a:avLst/>
                <a:gdLst>
                  <a:gd name="connsiteX0" fmla="*/ 0 w 1536192"/>
                  <a:gd name="connsiteY0" fmla="*/ 0 h 892109"/>
                  <a:gd name="connsiteX1" fmla="*/ 12192 w 1536192"/>
                  <a:gd name="connsiteY1" fmla="*/ 365760 h 892109"/>
                  <a:gd name="connsiteX2" fmla="*/ 48768 w 1536192"/>
                  <a:gd name="connsiteY2" fmla="*/ 438912 h 892109"/>
                  <a:gd name="connsiteX3" fmla="*/ 73152 w 1536192"/>
                  <a:gd name="connsiteY3" fmla="*/ 487680 h 892109"/>
                  <a:gd name="connsiteX4" fmla="*/ 134112 w 1536192"/>
                  <a:gd name="connsiteY4" fmla="*/ 597408 h 892109"/>
                  <a:gd name="connsiteX5" fmla="*/ 207264 w 1536192"/>
                  <a:gd name="connsiteY5" fmla="*/ 670560 h 892109"/>
                  <a:gd name="connsiteX6" fmla="*/ 231648 w 1536192"/>
                  <a:gd name="connsiteY6" fmla="*/ 707136 h 892109"/>
                  <a:gd name="connsiteX7" fmla="*/ 304800 w 1536192"/>
                  <a:gd name="connsiteY7" fmla="*/ 731520 h 892109"/>
                  <a:gd name="connsiteX8" fmla="*/ 341376 w 1536192"/>
                  <a:gd name="connsiteY8" fmla="*/ 743712 h 892109"/>
                  <a:gd name="connsiteX9" fmla="*/ 426720 w 1536192"/>
                  <a:gd name="connsiteY9" fmla="*/ 768096 h 892109"/>
                  <a:gd name="connsiteX10" fmla="*/ 499872 w 1536192"/>
                  <a:gd name="connsiteY10" fmla="*/ 792480 h 892109"/>
                  <a:gd name="connsiteX11" fmla="*/ 536448 w 1536192"/>
                  <a:gd name="connsiteY11" fmla="*/ 804672 h 892109"/>
                  <a:gd name="connsiteX12" fmla="*/ 731520 w 1536192"/>
                  <a:gd name="connsiteY12" fmla="*/ 816864 h 892109"/>
                  <a:gd name="connsiteX13" fmla="*/ 792480 w 1536192"/>
                  <a:gd name="connsiteY13" fmla="*/ 829056 h 892109"/>
                  <a:gd name="connsiteX14" fmla="*/ 865632 w 1536192"/>
                  <a:gd name="connsiteY14" fmla="*/ 865632 h 892109"/>
                  <a:gd name="connsiteX15" fmla="*/ 1328928 w 1536192"/>
                  <a:gd name="connsiteY15" fmla="*/ 877824 h 892109"/>
                  <a:gd name="connsiteX16" fmla="*/ 1536192 w 1536192"/>
                  <a:gd name="connsiteY16" fmla="*/ 890016 h 89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92" h="892109">
                    <a:moveTo>
                      <a:pt x="0" y="0"/>
                    </a:moveTo>
                    <a:cubicBezTo>
                      <a:pt x="4064" y="121920"/>
                      <a:pt x="4812" y="243996"/>
                      <a:pt x="12192" y="365760"/>
                    </a:cubicBezTo>
                    <a:cubicBezTo>
                      <a:pt x="14086" y="397017"/>
                      <a:pt x="34280" y="413557"/>
                      <a:pt x="48768" y="438912"/>
                    </a:cubicBezTo>
                    <a:cubicBezTo>
                      <a:pt x="57785" y="454692"/>
                      <a:pt x="65993" y="470975"/>
                      <a:pt x="73152" y="487680"/>
                    </a:cubicBezTo>
                    <a:cubicBezTo>
                      <a:pt x="96149" y="541339"/>
                      <a:pt x="74709" y="538005"/>
                      <a:pt x="134112" y="597408"/>
                    </a:cubicBezTo>
                    <a:cubicBezTo>
                      <a:pt x="158496" y="621792"/>
                      <a:pt x="188136" y="641867"/>
                      <a:pt x="207264" y="670560"/>
                    </a:cubicBezTo>
                    <a:cubicBezTo>
                      <a:pt x="215392" y="682752"/>
                      <a:pt x="219222" y="699370"/>
                      <a:pt x="231648" y="707136"/>
                    </a:cubicBezTo>
                    <a:cubicBezTo>
                      <a:pt x="253444" y="720759"/>
                      <a:pt x="280416" y="723392"/>
                      <a:pt x="304800" y="731520"/>
                    </a:cubicBezTo>
                    <a:lnTo>
                      <a:pt x="341376" y="743712"/>
                    </a:lnTo>
                    <a:cubicBezTo>
                      <a:pt x="464297" y="784686"/>
                      <a:pt x="273631" y="722169"/>
                      <a:pt x="426720" y="768096"/>
                    </a:cubicBezTo>
                    <a:cubicBezTo>
                      <a:pt x="451339" y="775482"/>
                      <a:pt x="475488" y="784352"/>
                      <a:pt x="499872" y="792480"/>
                    </a:cubicBezTo>
                    <a:cubicBezTo>
                      <a:pt x="512064" y="796544"/>
                      <a:pt x="523622" y="803870"/>
                      <a:pt x="536448" y="804672"/>
                    </a:cubicBezTo>
                    <a:lnTo>
                      <a:pt x="731520" y="816864"/>
                    </a:lnTo>
                    <a:cubicBezTo>
                      <a:pt x="751840" y="820928"/>
                      <a:pt x="773077" y="821780"/>
                      <a:pt x="792480" y="829056"/>
                    </a:cubicBezTo>
                    <a:cubicBezTo>
                      <a:pt x="831810" y="843805"/>
                      <a:pt x="822118" y="863509"/>
                      <a:pt x="865632" y="865632"/>
                    </a:cubicBezTo>
                    <a:cubicBezTo>
                      <a:pt x="1019934" y="873159"/>
                      <a:pt x="1174496" y="873760"/>
                      <a:pt x="1328928" y="877824"/>
                    </a:cubicBezTo>
                    <a:cubicBezTo>
                      <a:pt x="1437709" y="899580"/>
                      <a:pt x="1369166" y="890016"/>
                      <a:pt x="1536192" y="89001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EABF752F-3FEA-45A3-8B76-8331270A14FD}"/>
                  </a:ext>
                </a:extLst>
              </p:cNvPr>
              <p:cNvSpPr/>
              <p:nvPr/>
            </p:nvSpPr>
            <p:spPr>
              <a:xfrm>
                <a:off x="2100072" y="5780306"/>
                <a:ext cx="1170603" cy="536448"/>
              </a:xfrm>
              <a:custGeom>
                <a:avLst/>
                <a:gdLst>
                  <a:gd name="connsiteX0" fmla="*/ 0 w 1170603"/>
                  <a:gd name="connsiteY0" fmla="*/ 536448 h 536448"/>
                  <a:gd name="connsiteX1" fmla="*/ 377952 w 1170603"/>
                  <a:gd name="connsiteY1" fmla="*/ 524256 h 536448"/>
                  <a:gd name="connsiteX2" fmla="*/ 414528 w 1170603"/>
                  <a:gd name="connsiteY2" fmla="*/ 512064 h 536448"/>
                  <a:gd name="connsiteX3" fmla="*/ 463296 w 1170603"/>
                  <a:gd name="connsiteY3" fmla="*/ 499872 h 536448"/>
                  <a:gd name="connsiteX4" fmla="*/ 512064 w 1170603"/>
                  <a:gd name="connsiteY4" fmla="*/ 475488 h 536448"/>
                  <a:gd name="connsiteX5" fmla="*/ 597408 w 1170603"/>
                  <a:gd name="connsiteY5" fmla="*/ 463296 h 536448"/>
                  <a:gd name="connsiteX6" fmla="*/ 670560 w 1170603"/>
                  <a:gd name="connsiteY6" fmla="*/ 438912 h 536448"/>
                  <a:gd name="connsiteX7" fmla="*/ 707136 w 1170603"/>
                  <a:gd name="connsiteY7" fmla="*/ 414528 h 536448"/>
                  <a:gd name="connsiteX8" fmla="*/ 829056 w 1170603"/>
                  <a:gd name="connsiteY8" fmla="*/ 377952 h 536448"/>
                  <a:gd name="connsiteX9" fmla="*/ 914400 w 1170603"/>
                  <a:gd name="connsiteY9" fmla="*/ 329184 h 536448"/>
                  <a:gd name="connsiteX10" fmla="*/ 987552 w 1170603"/>
                  <a:gd name="connsiteY10" fmla="*/ 268224 h 536448"/>
                  <a:gd name="connsiteX11" fmla="*/ 1024128 w 1170603"/>
                  <a:gd name="connsiteY11" fmla="*/ 243840 h 536448"/>
                  <a:gd name="connsiteX12" fmla="*/ 1097280 w 1170603"/>
                  <a:gd name="connsiteY12" fmla="*/ 182880 h 536448"/>
                  <a:gd name="connsiteX13" fmla="*/ 1133856 w 1170603"/>
                  <a:gd name="connsiteY13" fmla="*/ 97536 h 536448"/>
                  <a:gd name="connsiteX14" fmla="*/ 1158240 w 1170603"/>
                  <a:gd name="connsiteY14" fmla="*/ 60960 h 536448"/>
                  <a:gd name="connsiteX15" fmla="*/ 1170432 w 1170603"/>
                  <a:gd name="connsiteY15" fmla="*/ 0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0603" h="536448">
                    <a:moveTo>
                      <a:pt x="0" y="536448"/>
                    </a:moveTo>
                    <a:cubicBezTo>
                      <a:pt x="125984" y="532384"/>
                      <a:pt x="252120" y="531658"/>
                      <a:pt x="377952" y="524256"/>
                    </a:cubicBezTo>
                    <a:cubicBezTo>
                      <a:pt x="390781" y="523501"/>
                      <a:pt x="402171" y="515595"/>
                      <a:pt x="414528" y="512064"/>
                    </a:cubicBezTo>
                    <a:cubicBezTo>
                      <a:pt x="430640" y="507461"/>
                      <a:pt x="447607" y="505756"/>
                      <a:pt x="463296" y="499872"/>
                    </a:cubicBezTo>
                    <a:cubicBezTo>
                      <a:pt x="480314" y="493490"/>
                      <a:pt x="494530" y="480270"/>
                      <a:pt x="512064" y="475488"/>
                    </a:cubicBezTo>
                    <a:cubicBezTo>
                      <a:pt x="539788" y="467927"/>
                      <a:pt x="568960" y="467360"/>
                      <a:pt x="597408" y="463296"/>
                    </a:cubicBezTo>
                    <a:cubicBezTo>
                      <a:pt x="621792" y="455168"/>
                      <a:pt x="649174" y="453169"/>
                      <a:pt x="670560" y="438912"/>
                    </a:cubicBezTo>
                    <a:cubicBezTo>
                      <a:pt x="682752" y="430784"/>
                      <a:pt x="693668" y="420300"/>
                      <a:pt x="707136" y="414528"/>
                    </a:cubicBezTo>
                    <a:cubicBezTo>
                      <a:pt x="754844" y="394082"/>
                      <a:pt x="779883" y="410734"/>
                      <a:pt x="829056" y="377952"/>
                    </a:cubicBezTo>
                    <a:cubicBezTo>
                      <a:pt x="918168" y="318544"/>
                      <a:pt x="806120" y="391058"/>
                      <a:pt x="914400" y="329184"/>
                    </a:cubicBezTo>
                    <a:cubicBezTo>
                      <a:pt x="972189" y="296162"/>
                      <a:pt x="932535" y="314072"/>
                      <a:pt x="987552" y="268224"/>
                    </a:cubicBezTo>
                    <a:cubicBezTo>
                      <a:pt x="998809" y="258843"/>
                      <a:pt x="1012871" y="253221"/>
                      <a:pt x="1024128" y="243840"/>
                    </a:cubicBezTo>
                    <a:cubicBezTo>
                      <a:pt x="1118002" y="165611"/>
                      <a:pt x="1006469" y="243421"/>
                      <a:pt x="1097280" y="182880"/>
                    </a:cubicBezTo>
                    <a:cubicBezTo>
                      <a:pt x="1110958" y="141846"/>
                      <a:pt x="1109751" y="139720"/>
                      <a:pt x="1133856" y="97536"/>
                    </a:cubicBezTo>
                    <a:cubicBezTo>
                      <a:pt x="1141126" y="84814"/>
                      <a:pt x="1151687" y="74066"/>
                      <a:pt x="1158240" y="60960"/>
                    </a:cubicBezTo>
                    <a:cubicBezTo>
                      <a:pt x="1173002" y="31435"/>
                      <a:pt x="1170432" y="27899"/>
                      <a:pt x="1170432" y="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2161921-664A-400D-9656-6A5E8FD9A0EB}"/>
                </a:ext>
              </a:extLst>
            </p:cNvPr>
            <p:cNvGrpSpPr/>
            <p:nvPr/>
          </p:nvGrpSpPr>
          <p:grpSpPr>
            <a:xfrm>
              <a:off x="4951288" y="5634532"/>
              <a:ext cx="991688" cy="613868"/>
              <a:chOff x="3558156" y="5790655"/>
              <a:chExt cx="1369741" cy="592667"/>
            </a:xfrm>
          </p:grpSpPr>
          <p:cxnSp>
            <p:nvCxnSpPr>
              <p:cNvPr id="31" name="Straight Connector 30">
                <a:extLst>
                  <a:ext uri="{FF2B5EF4-FFF2-40B4-BE49-F238E27FC236}">
                    <a16:creationId xmlns:a16="http://schemas.microsoft.com/office/drawing/2014/main" id="{9B2E9A71-1772-4936-8E3B-0DB0682280F6}"/>
                  </a:ext>
                </a:extLst>
              </p:cNvPr>
              <p:cNvCxnSpPr>
                <a:cxnSpLocks/>
              </p:cNvCxnSpPr>
              <p:nvPr/>
            </p:nvCxnSpPr>
            <p:spPr>
              <a:xfrm>
                <a:off x="3558156" y="5790655"/>
                <a:ext cx="0" cy="583618"/>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7CE973A-C281-4E7D-B4A4-6F2B728134B1}"/>
                  </a:ext>
                </a:extLst>
              </p:cNvPr>
              <p:cNvCxnSpPr>
                <a:cxnSpLocks/>
              </p:cNvCxnSpPr>
              <p:nvPr/>
            </p:nvCxnSpPr>
            <p:spPr>
              <a:xfrm flipH="1" flipV="1">
                <a:off x="3558156" y="6365226"/>
                <a:ext cx="1369741" cy="18096"/>
              </a:xfrm>
              <a:prstGeom prst="line">
                <a:avLst/>
              </a:prstGeom>
            </p:spPr>
            <p:style>
              <a:lnRef idx="1">
                <a:schemeClr val="dk1"/>
              </a:lnRef>
              <a:fillRef idx="0">
                <a:schemeClr val="dk1"/>
              </a:fillRef>
              <a:effectRef idx="0">
                <a:schemeClr val="dk1"/>
              </a:effectRef>
              <a:fontRef idx="minor">
                <a:schemeClr val="tx1"/>
              </a:fontRef>
            </p:style>
          </p:cxnSp>
          <p:sp>
            <p:nvSpPr>
              <p:cNvPr id="33" name="Freeform: Shape 32">
                <a:extLst>
                  <a:ext uri="{FF2B5EF4-FFF2-40B4-BE49-F238E27FC236}">
                    <a16:creationId xmlns:a16="http://schemas.microsoft.com/office/drawing/2014/main" id="{2F192805-8205-40B3-8907-4FA3C7833F14}"/>
                  </a:ext>
                </a:extLst>
              </p:cNvPr>
              <p:cNvSpPr/>
              <p:nvPr/>
            </p:nvSpPr>
            <p:spPr>
              <a:xfrm>
                <a:off x="3577669" y="5827909"/>
                <a:ext cx="924830" cy="474133"/>
              </a:xfrm>
              <a:custGeom>
                <a:avLst/>
                <a:gdLst>
                  <a:gd name="connsiteX0" fmla="*/ 0 w 1158678"/>
                  <a:gd name="connsiteY0" fmla="*/ 853440 h 853440"/>
                  <a:gd name="connsiteX1" fmla="*/ 60960 w 1158678"/>
                  <a:gd name="connsiteY1" fmla="*/ 841248 h 853440"/>
                  <a:gd name="connsiteX2" fmla="*/ 97536 w 1158678"/>
                  <a:gd name="connsiteY2" fmla="*/ 829056 h 853440"/>
                  <a:gd name="connsiteX3" fmla="*/ 268224 w 1158678"/>
                  <a:gd name="connsiteY3" fmla="*/ 816864 h 853440"/>
                  <a:gd name="connsiteX4" fmla="*/ 402336 w 1158678"/>
                  <a:gd name="connsiteY4" fmla="*/ 804672 h 853440"/>
                  <a:gd name="connsiteX5" fmla="*/ 463296 w 1158678"/>
                  <a:gd name="connsiteY5" fmla="*/ 755904 h 853440"/>
                  <a:gd name="connsiteX6" fmla="*/ 499872 w 1158678"/>
                  <a:gd name="connsiteY6" fmla="*/ 743712 h 853440"/>
                  <a:gd name="connsiteX7" fmla="*/ 536448 w 1158678"/>
                  <a:gd name="connsiteY7" fmla="*/ 707136 h 853440"/>
                  <a:gd name="connsiteX8" fmla="*/ 573024 w 1158678"/>
                  <a:gd name="connsiteY8" fmla="*/ 694944 h 853440"/>
                  <a:gd name="connsiteX9" fmla="*/ 646176 w 1158678"/>
                  <a:gd name="connsiteY9" fmla="*/ 646176 h 853440"/>
                  <a:gd name="connsiteX10" fmla="*/ 719328 w 1158678"/>
                  <a:gd name="connsiteY10" fmla="*/ 573024 h 853440"/>
                  <a:gd name="connsiteX11" fmla="*/ 731520 w 1158678"/>
                  <a:gd name="connsiteY11" fmla="*/ 536448 h 853440"/>
                  <a:gd name="connsiteX12" fmla="*/ 829056 w 1158678"/>
                  <a:gd name="connsiteY12" fmla="*/ 426720 h 853440"/>
                  <a:gd name="connsiteX13" fmla="*/ 902208 w 1158678"/>
                  <a:gd name="connsiteY13" fmla="*/ 365760 h 853440"/>
                  <a:gd name="connsiteX14" fmla="*/ 987552 w 1158678"/>
                  <a:gd name="connsiteY14" fmla="*/ 304800 h 853440"/>
                  <a:gd name="connsiteX15" fmla="*/ 1036320 w 1158678"/>
                  <a:gd name="connsiteY15" fmla="*/ 280416 h 853440"/>
                  <a:gd name="connsiteX16" fmla="*/ 1072896 w 1158678"/>
                  <a:gd name="connsiteY16" fmla="*/ 207264 h 853440"/>
                  <a:gd name="connsiteX17" fmla="*/ 1097280 w 1158678"/>
                  <a:gd name="connsiteY17" fmla="*/ 158496 h 853440"/>
                  <a:gd name="connsiteX18" fmla="*/ 1121664 w 1158678"/>
                  <a:gd name="connsiteY18" fmla="*/ 85344 h 853440"/>
                  <a:gd name="connsiteX19" fmla="*/ 1158240 w 1158678"/>
                  <a:gd name="connsiteY19" fmla="*/ 12192 h 853440"/>
                  <a:gd name="connsiteX20" fmla="*/ 1158240 w 1158678"/>
                  <a:gd name="connsiteY20" fmla="*/ 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8678" h="853440">
                    <a:moveTo>
                      <a:pt x="0" y="853440"/>
                    </a:moveTo>
                    <a:cubicBezTo>
                      <a:pt x="20320" y="849376"/>
                      <a:pt x="40856" y="846274"/>
                      <a:pt x="60960" y="841248"/>
                    </a:cubicBezTo>
                    <a:cubicBezTo>
                      <a:pt x="73428" y="838131"/>
                      <a:pt x="84773" y="830558"/>
                      <a:pt x="97536" y="829056"/>
                    </a:cubicBezTo>
                    <a:cubicBezTo>
                      <a:pt x="154186" y="822391"/>
                      <a:pt x="211365" y="821413"/>
                      <a:pt x="268224" y="816864"/>
                    </a:cubicBezTo>
                    <a:cubicBezTo>
                      <a:pt x="312969" y="813284"/>
                      <a:pt x="357632" y="808736"/>
                      <a:pt x="402336" y="804672"/>
                    </a:cubicBezTo>
                    <a:cubicBezTo>
                      <a:pt x="494271" y="774027"/>
                      <a:pt x="384514" y="818929"/>
                      <a:pt x="463296" y="755904"/>
                    </a:cubicBezTo>
                    <a:cubicBezTo>
                      <a:pt x="473331" y="747876"/>
                      <a:pt x="487680" y="747776"/>
                      <a:pt x="499872" y="743712"/>
                    </a:cubicBezTo>
                    <a:cubicBezTo>
                      <a:pt x="512064" y="731520"/>
                      <a:pt x="522102" y="716700"/>
                      <a:pt x="536448" y="707136"/>
                    </a:cubicBezTo>
                    <a:cubicBezTo>
                      <a:pt x="547141" y="700007"/>
                      <a:pt x="561790" y="701185"/>
                      <a:pt x="573024" y="694944"/>
                    </a:cubicBezTo>
                    <a:cubicBezTo>
                      <a:pt x="598642" y="680712"/>
                      <a:pt x="625454" y="666898"/>
                      <a:pt x="646176" y="646176"/>
                    </a:cubicBezTo>
                    <a:lnTo>
                      <a:pt x="719328" y="573024"/>
                    </a:lnTo>
                    <a:cubicBezTo>
                      <a:pt x="723392" y="560832"/>
                      <a:pt x="725773" y="547943"/>
                      <a:pt x="731520" y="536448"/>
                    </a:cubicBezTo>
                    <a:cubicBezTo>
                      <a:pt x="753276" y="492936"/>
                      <a:pt x="796744" y="459032"/>
                      <a:pt x="829056" y="426720"/>
                    </a:cubicBezTo>
                    <a:cubicBezTo>
                      <a:pt x="885980" y="369796"/>
                      <a:pt x="842799" y="408195"/>
                      <a:pt x="902208" y="365760"/>
                    </a:cubicBezTo>
                    <a:cubicBezTo>
                      <a:pt x="928376" y="347069"/>
                      <a:pt x="958819" y="321219"/>
                      <a:pt x="987552" y="304800"/>
                    </a:cubicBezTo>
                    <a:cubicBezTo>
                      <a:pt x="1003332" y="295783"/>
                      <a:pt x="1020064" y="288544"/>
                      <a:pt x="1036320" y="280416"/>
                    </a:cubicBezTo>
                    <a:cubicBezTo>
                      <a:pt x="1083180" y="210126"/>
                      <a:pt x="1042610" y="277932"/>
                      <a:pt x="1072896" y="207264"/>
                    </a:cubicBezTo>
                    <a:cubicBezTo>
                      <a:pt x="1080055" y="190559"/>
                      <a:pt x="1090530" y="175371"/>
                      <a:pt x="1097280" y="158496"/>
                    </a:cubicBezTo>
                    <a:cubicBezTo>
                      <a:pt x="1106826" y="134631"/>
                      <a:pt x="1107407" y="106730"/>
                      <a:pt x="1121664" y="85344"/>
                    </a:cubicBezTo>
                    <a:cubicBezTo>
                      <a:pt x="1145503" y="49585"/>
                      <a:pt x="1148145" y="52574"/>
                      <a:pt x="1158240" y="12192"/>
                    </a:cubicBezTo>
                    <a:cubicBezTo>
                      <a:pt x="1159226" y="8249"/>
                      <a:pt x="1158240" y="4064"/>
                      <a:pt x="1158240" y="0"/>
                    </a:cubicBezTo>
                  </a:path>
                </a:pathLst>
              </a:cu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B30B36A7-6C3A-41F4-95C9-E985F20A2F2F}"/>
                  </a:ext>
                </a:extLst>
              </p:cNvPr>
              <p:cNvSpPr/>
              <p:nvPr/>
            </p:nvSpPr>
            <p:spPr>
              <a:xfrm>
                <a:off x="3621024" y="5864352"/>
                <a:ext cx="1036320" cy="475488"/>
              </a:xfrm>
              <a:custGeom>
                <a:avLst/>
                <a:gdLst>
                  <a:gd name="connsiteX0" fmla="*/ 0 w 1036320"/>
                  <a:gd name="connsiteY0" fmla="*/ 0 h 475488"/>
                  <a:gd name="connsiteX1" fmla="*/ 36576 w 1036320"/>
                  <a:gd name="connsiteY1" fmla="*/ 60960 h 475488"/>
                  <a:gd name="connsiteX2" fmla="*/ 73152 w 1036320"/>
                  <a:gd name="connsiteY2" fmla="*/ 73152 h 475488"/>
                  <a:gd name="connsiteX3" fmla="*/ 109728 w 1036320"/>
                  <a:gd name="connsiteY3" fmla="*/ 109728 h 475488"/>
                  <a:gd name="connsiteX4" fmla="*/ 146304 w 1036320"/>
                  <a:gd name="connsiteY4" fmla="*/ 134112 h 475488"/>
                  <a:gd name="connsiteX5" fmla="*/ 182880 w 1036320"/>
                  <a:gd name="connsiteY5" fmla="*/ 207264 h 475488"/>
                  <a:gd name="connsiteX6" fmla="*/ 195072 w 1036320"/>
                  <a:gd name="connsiteY6" fmla="*/ 243840 h 475488"/>
                  <a:gd name="connsiteX7" fmla="*/ 268224 w 1036320"/>
                  <a:gd name="connsiteY7" fmla="*/ 304800 h 475488"/>
                  <a:gd name="connsiteX8" fmla="*/ 341376 w 1036320"/>
                  <a:gd name="connsiteY8" fmla="*/ 365760 h 475488"/>
                  <a:gd name="connsiteX9" fmla="*/ 402336 w 1036320"/>
                  <a:gd name="connsiteY9" fmla="*/ 377952 h 475488"/>
                  <a:gd name="connsiteX10" fmla="*/ 536448 w 1036320"/>
                  <a:gd name="connsiteY10" fmla="*/ 402336 h 475488"/>
                  <a:gd name="connsiteX11" fmla="*/ 573024 w 1036320"/>
                  <a:gd name="connsiteY11" fmla="*/ 426720 h 475488"/>
                  <a:gd name="connsiteX12" fmla="*/ 658368 w 1036320"/>
                  <a:gd name="connsiteY12" fmla="*/ 438912 h 475488"/>
                  <a:gd name="connsiteX13" fmla="*/ 731520 w 1036320"/>
                  <a:gd name="connsiteY13" fmla="*/ 451104 h 475488"/>
                  <a:gd name="connsiteX14" fmla="*/ 768096 w 1036320"/>
                  <a:gd name="connsiteY14" fmla="*/ 463296 h 475488"/>
                  <a:gd name="connsiteX15" fmla="*/ 829056 w 1036320"/>
                  <a:gd name="connsiteY15" fmla="*/ 475488 h 475488"/>
                  <a:gd name="connsiteX16" fmla="*/ 1036320 w 1036320"/>
                  <a:gd name="connsiteY16" fmla="*/ 463296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6320" h="475488">
                    <a:moveTo>
                      <a:pt x="0" y="0"/>
                    </a:moveTo>
                    <a:cubicBezTo>
                      <a:pt x="12192" y="20320"/>
                      <a:pt x="19820" y="44204"/>
                      <a:pt x="36576" y="60960"/>
                    </a:cubicBezTo>
                    <a:cubicBezTo>
                      <a:pt x="45663" y="70047"/>
                      <a:pt x="62459" y="66023"/>
                      <a:pt x="73152" y="73152"/>
                    </a:cubicBezTo>
                    <a:cubicBezTo>
                      <a:pt x="87498" y="82716"/>
                      <a:pt x="96482" y="98690"/>
                      <a:pt x="109728" y="109728"/>
                    </a:cubicBezTo>
                    <a:cubicBezTo>
                      <a:pt x="120985" y="119109"/>
                      <a:pt x="134112" y="125984"/>
                      <a:pt x="146304" y="134112"/>
                    </a:cubicBezTo>
                    <a:cubicBezTo>
                      <a:pt x="176949" y="226047"/>
                      <a:pt x="135611" y="112726"/>
                      <a:pt x="182880" y="207264"/>
                    </a:cubicBezTo>
                    <a:cubicBezTo>
                      <a:pt x="188627" y="218759"/>
                      <a:pt x="187943" y="233147"/>
                      <a:pt x="195072" y="243840"/>
                    </a:cubicBezTo>
                    <a:cubicBezTo>
                      <a:pt x="221786" y="283911"/>
                      <a:pt x="234488" y="276687"/>
                      <a:pt x="268224" y="304800"/>
                    </a:cubicBezTo>
                    <a:cubicBezTo>
                      <a:pt x="294098" y="326362"/>
                      <a:pt x="308354" y="353377"/>
                      <a:pt x="341376" y="365760"/>
                    </a:cubicBezTo>
                    <a:cubicBezTo>
                      <a:pt x="360779" y="373036"/>
                      <a:pt x="382107" y="373457"/>
                      <a:pt x="402336" y="377952"/>
                    </a:cubicBezTo>
                    <a:cubicBezTo>
                      <a:pt x="505809" y="400946"/>
                      <a:pt x="388509" y="381202"/>
                      <a:pt x="536448" y="402336"/>
                    </a:cubicBezTo>
                    <a:cubicBezTo>
                      <a:pt x="548640" y="410464"/>
                      <a:pt x="558989" y="422510"/>
                      <a:pt x="573024" y="426720"/>
                    </a:cubicBezTo>
                    <a:cubicBezTo>
                      <a:pt x="600549" y="434977"/>
                      <a:pt x="629965" y="434542"/>
                      <a:pt x="658368" y="438912"/>
                    </a:cubicBezTo>
                    <a:cubicBezTo>
                      <a:pt x="682801" y="442671"/>
                      <a:pt x="707388" y="445741"/>
                      <a:pt x="731520" y="451104"/>
                    </a:cubicBezTo>
                    <a:cubicBezTo>
                      <a:pt x="744065" y="453892"/>
                      <a:pt x="755628" y="460179"/>
                      <a:pt x="768096" y="463296"/>
                    </a:cubicBezTo>
                    <a:cubicBezTo>
                      <a:pt x="788200" y="468322"/>
                      <a:pt x="808736" y="471424"/>
                      <a:pt x="829056" y="475488"/>
                    </a:cubicBezTo>
                    <a:lnTo>
                      <a:pt x="1036320" y="463296"/>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27E25037-50E3-41BA-B0FE-D605CA795E8B}"/>
                </a:ext>
              </a:extLst>
            </p:cNvPr>
            <p:cNvGrpSpPr/>
            <p:nvPr/>
          </p:nvGrpSpPr>
          <p:grpSpPr>
            <a:xfrm>
              <a:off x="7522879" y="5628375"/>
              <a:ext cx="1011521" cy="620025"/>
              <a:chOff x="7370479" y="5552471"/>
              <a:chExt cx="1224492" cy="772129"/>
            </a:xfrm>
          </p:grpSpPr>
          <p:cxnSp>
            <p:nvCxnSpPr>
              <p:cNvPr id="27" name="Straight Connector 26">
                <a:extLst>
                  <a:ext uri="{FF2B5EF4-FFF2-40B4-BE49-F238E27FC236}">
                    <a16:creationId xmlns:a16="http://schemas.microsoft.com/office/drawing/2014/main" id="{6E2AE4B3-FCCB-4FAD-AA6C-4C447181392E}"/>
                  </a:ext>
                </a:extLst>
              </p:cNvPr>
              <p:cNvCxnSpPr>
                <a:cxnSpLocks/>
              </p:cNvCxnSpPr>
              <p:nvPr/>
            </p:nvCxnSpPr>
            <p:spPr>
              <a:xfrm>
                <a:off x="7424097" y="5552471"/>
                <a:ext cx="0" cy="748747"/>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C3E81AF-1616-4B60-8550-08C9A01D5A11}"/>
                  </a:ext>
                </a:extLst>
              </p:cNvPr>
              <p:cNvCxnSpPr>
                <a:cxnSpLocks/>
              </p:cNvCxnSpPr>
              <p:nvPr/>
            </p:nvCxnSpPr>
            <p:spPr>
              <a:xfrm flipH="1">
                <a:off x="7370479" y="6324600"/>
                <a:ext cx="1163921" cy="0"/>
              </a:xfrm>
              <a:prstGeom prst="line">
                <a:avLst/>
              </a:prstGeom>
            </p:spPr>
            <p:style>
              <a:lnRef idx="1">
                <a:schemeClr val="dk1"/>
              </a:lnRef>
              <a:fillRef idx="0">
                <a:schemeClr val="dk1"/>
              </a:fillRef>
              <a:effectRef idx="0">
                <a:schemeClr val="dk1"/>
              </a:effectRef>
              <a:fontRef idx="minor">
                <a:schemeClr val="tx1"/>
              </a:fontRef>
            </p:style>
          </p:cxnSp>
          <p:sp>
            <p:nvSpPr>
              <p:cNvPr id="29" name="Freeform: Shape 28">
                <a:extLst>
                  <a:ext uri="{FF2B5EF4-FFF2-40B4-BE49-F238E27FC236}">
                    <a16:creationId xmlns:a16="http://schemas.microsoft.com/office/drawing/2014/main" id="{C12CF617-C04D-4BAB-BE15-8D0509305996}"/>
                  </a:ext>
                </a:extLst>
              </p:cNvPr>
              <p:cNvSpPr/>
              <p:nvPr/>
            </p:nvSpPr>
            <p:spPr>
              <a:xfrm>
                <a:off x="7439557" y="5638618"/>
                <a:ext cx="1094842" cy="622208"/>
              </a:xfrm>
              <a:custGeom>
                <a:avLst/>
                <a:gdLst>
                  <a:gd name="connsiteX0" fmla="*/ 0 w 1060704"/>
                  <a:gd name="connsiteY0" fmla="*/ 0 h 585216"/>
                  <a:gd name="connsiteX1" fmla="*/ 12192 w 1060704"/>
                  <a:gd name="connsiteY1" fmla="*/ 182880 h 585216"/>
                  <a:gd name="connsiteX2" fmla="*/ 24384 w 1060704"/>
                  <a:gd name="connsiteY2" fmla="*/ 219456 h 585216"/>
                  <a:gd name="connsiteX3" fmla="*/ 36576 w 1060704"/>
                  <a:gd name="connsiteY3" fmla="*/ 292608 h 585216"/>
                  <a:gd name="connsiteX4" fmla="*/ 60960 w 1060704"/>
                  <a:gd name="connsiteY4" fmla="*/ 329184 h 585216"/>
                  <a:gd name="connsiteX5" fmla="*/ 170688 w 1060704"/>
                  <a:gd name="connsiteY5" fmla="*/ 414528 h 585216"/>
                  <a:gd name="connsiteX6" fmla="*/ 243840 w 1060704"/>
                  <a:gd name="connsiteY6" fmla="*/ 475488 h 585216"/>
                  <a:gd name="connsiteX7" fmla="*/ 329184 w 1060704"/>
                  <a:gd name="connsiteY7" fmla="*/ 499872 h 585216"/>
                  <a:gd name="connsiteX8" fmla="*/ 402336 w 1060704"/>
                  <a:gd name="connsiteY8" fmla="*/ 524256 h 585216"/>
                  <a:gd name="connsiteX9" fmla="*/ 670560 w 1060704"/>
                  <a:gd name="connsiteY9" fmla="*/ 548640 h 585216"/>
                  <a:gd name="connsiteX10" fmla="*/ 780288 w 1060704"/>
                  <a:gd name="connsiteY10" fmla="*/ 573024 h 585216"/>
                  <a:gd name="connsiteX11" fmla="*/ 816864 w 1060704"/>
                  <a:gd name="connsiteY11" fmla="*/ 585216 h 585216"/>
                  <a:gd name="connsiteX12" fmla="*/ 1060704 w 1060704"/>
                  <a:gd name="connsiteY12" fmla="*/ 573024 h 58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0704" h="585216">
                    <a:moveTo>
                      <a:pt x="0" y="0"/>
                    </a:moveTo>
                    <a:cubicBezTo>
                      <a:pt x="4064" y="60960"/>
                      <a:pt x="5445" y="122158"/>
                      <a:pt x="12192" y="182880"/>
                    </a:cubicBezTo>
                    <a:cubicBezTo>
                      <a:pt x="13611" y="195653"/>
                      <a:pt x="21596" y="206911"/>
                      <a:pt x="24384" y="219456"/>
                    </a:cubicBezTo>
                    <a:cubicBezTo>
                      <a:pt x="29747" y="243588"/>
                      <a:pt x="28759" y="269156"/>
                      <a:pt x="36576" y="292608"/>
                    </a:cubicBezTo>
                    <a:cubicBezTo>
                      <a:pt x="41210" y="306509"/>
                      <a:pt x="51225" y="318232"/>
                      <a:pt x="60960" y="329184"/>
                    </a:cubicBezTo>
                    <a:cubicBezTo>
                      <a:pt x="130214" y="407095"/>
                      <a:pt x="106237" y="393044"/>
                      <a:pt x="170688" y="414528"/>
                    </a:cubicBezTo>
                    <a:cubicBezTo>
                      <a:pt x="197652" y="441492"/>
                      <a:pt x="209892" y="458514"/>
                      <a:pt x="243840" y="475488"/>
                    </a:cubicBezTo>
                    <a:cubicBezTo>
                      <a:pt x="264327" y="485731"/>
                      <a:pt x="309652" y="494012"/>
                      <a:pt x="329184" y="499872"/>
                    </a:cubicBezTo>
                    <a:cubicBezTo>
                      <a:pt x="353803" y="507258"/>
                      <a:pt x="377952" y="516128"/>
                      <a:pt x="402336" y="524256"/>
                    </a:cubicBezTo>
                    <a:cubicBezTo>
                      <a:pt x="512267" y="560900"/>
                      <a:pt x="426078" y="535773"/>
                      <a:pt x="670560" y="548640"/>
                    </a:cubicBezTo>
                    <a:cubicBezTo>
                      <a:pt x="752898" y="576086"/>
                      <a:pt x="651545" y="544414"/>
                      <a:pt x="780288" y="573024"/>
                    </a:cubicBezTo>
                    <a:cubicBezTo>
                      <a:pt x="792833" y="575812"/>
                      <a:pt x="804672" y="581152"/>
                      <a:pt x="816864" y="585216"/>
                    </a:cubicBezTo>
                    <a:lnTo>
                      <a:pt x="1060704" y="573024"/>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6B15C923-CB99-46EA-985F-0C45D4154EFA}"/>
                  </a:ext>
                </a:extLst>
              </p:cNvPr>
              <p:cNvSpPr/>
              <p:nvPr/>
            </p:nvSpPr>
            <p:spPr>
              <a:xfrm>
                <a:off x="7431052" y="5791412"/>
                <a:ext cx="1163919" cy="509797"/>
              </a:xfrm>
              <a:custGeom>
                <a:avLst/>
                <a:gdLst>
                  <a:gd name="connsiteX0" fmla="*/ 0 w 1170603"/>
                  <a:gd name="connsiteY0" fmla="*/ 536448 h 536448"/>
                  <a:gd name="connsiteX1" fmla="*/ 377952 w 1170603"/>
                  <a:gd name="connsiteY1" fmla="*/ 524256 h 536448"/>
                  <a:gd name="connsiteX2" fmla="*/ 414528 w 1170603"/>
                  <a:gd name="connsiteY2" fmla="*/ 512064 h 536448"/>
                  <a:gd name="connsiteX3" fmla="*/ 463296 w 1170603"/>
                  <a:gd name="connsiteY3" fmla="*/ 499872 h 536448"/>
                  <a:gd name="connsiteX4" fmla="*/ 512064 w 1170603"/>
                  <a:gd name="connsiteY4" fmla="*/ 475488 h 536448"/>
                  <a:gd name="connsiteX5" fmla="*/ 597408 w 1170603"/>
                  <a:gd name="connsiteY5" fmla="*/ 463296 h 536448"/>
                  <a:gd name="connsiteX6" fmla="*/ 670560 w 1170603"/>
                  <a:gd name="connsiteY6" fmla="*/ 438912 h 536448"/>
                  <a:gd name="connsiteX7" fmla="*/ 707136 w 1170603"/>
                  <a:gd name="connsiteY7" fmla="*/ 414528 h 536448"/>
                  <a:gd name="connsiteX8" fmla="*/ 829056 w 1170603"/>
                  <a:gd name="connsiteY8" fmla="*/ 377952 h 536448"/>
                  <a:gd name="connsiteX9" fmla="*/ 914400 w 1170603"/>
                  <a:gd name="connsiteY9" fmla="*/ 329184 h 536448"/>
                  <a:gd name="connsiteX10" fmla="*/ 987552 w 1170603"/>
                  <a:gd name="connsiteY10" fmla="*/ 268224 h 536448"/>
                  <a:gd name="connsiteX11" fmla="*/ 1024128 w 1170603"/>
                  <a:gd name="connsiteY11" fmla="*/ 243840 h 536448"/>
                  <a:gd name="connsiteX12" fmla="*/ 1097280 w 1170603"/>
                  <a:gd name="connsiteY12" fmla="*/ 182880 h 536448"/>
                  <a:gd name="connsiteX13" fmla="*/ 1133856 w 1170603"/>
                  <a:gd name="connsiteY13" fmla="*/ 97536 h 536448"/>
                  <a:gd name="connsiteX14" fmla="*/ 1158240 w 1170603"/>
                  <a:gd name="connsiteY14" fmla="*/ 60960 h 536448"/>
                  <a:gd name="connsiteX15" fmla="*/ 1170432 w 1170603"/>
                  <a:gd name="connsiteY15" fmla="*/ 0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0603" h="536448">
                    <a:moveTo>
                      <a:pt x="0" y="536448"/>
                    </a:moveTo>
                    <a:cubicBezTo>
                      <a:pt x="125984" y="532384"/>
                      <a:pt x="252120" y="531658"/>
                      <a:pt x="377952" y="524256"/>
                    </a:cubicBezTo>
                    <a:cubicBezTo>
                      <a:pt x="390781" y="523501"/>
                      <a:pt x="402171" y="515595"/>
                      <a:pt x="414528" y="512064"/>
                    </a:cubicBezTo>
                    <a:cubicBezTo>
                      <a:pt x="430640" y="507461"/>
                      <a:pt x="447607" y="505756"/>
                      <a:pt x="463296" y="499872"/>
                    </a:cubicBezTo>
                    <a:cubicBezTo>
                      <a:pt x="480314" y="493490"/>
                      <a:pt x="494530" y="480270"/>
                      <a:pt x="512064" y="475488"/>
                    </a:cubicBezTo>
                    <a:cubicBezTo>
                      <a:pt x="539788" y="467927"/>
                      <a:pt x="568960" y="467360"/>
                      <a:pt x="597408" y="463296"/>
                    </a:cubicBezTo>
                    <a:cubicBezTo>
                      <a:pt x="621792" y="455168"/>
                      <a:pt x="649174" y="453169"/>
                      <a:pt x="670560" y="438912"/>
                    </a:cubicBezTo>
                    <a:cubicBezTo>
                      <a:pt x="682752" y="430784"/>
                      <a:pt x="693668" y="420300"/>
                      <a:pt x="707136" y="414528"/>
                    </a:cubicBezTo>
                    <a:cubicBezTo>
                      <a:pt x="754844" y="394082"/>
                      <a:pt x="779883" y="410734"/>
                      <a:pt x="829056" y="377952"/>
                    </a:cubicBezTo>
                    <a:cubicBezTo>
                      <a:pt x="918168" y="318544"/>
                      <a:pt x="806120" y="391058"/>
                      <a:pt x="914400" y="329184"/>
                    </a:cubicBezTo>
                    <a:cubicBezTo>
                      <a:pt x="972189" y="296162"/>
                      <a:pt x="932535" y="314072"/>
                      <a:pt x="987552" y="268224"/>
                    </a:cubicBezTo>
                    <a:cubicBezTo>
                      <a:pt x="998809" y="258843"/>
                      <a:pt x="1012871" y="253221"/>
                      <a:pt x="1024128" y="243840"/>
                    </a:cubicBezTo>
                    <a:cubicBezTo>
                      <a:pt x="1118002" y="165611"/>
                      <a:pt x="1006469" y="243421"/>
                      <a:pt x="1097280" y="182880"/>
                    </a:cubicBezTo>
                    <a:cubicBezTo>
                      <a:pt x="1110958" y="141846"/>
                      <a:pt x="1109751" y="139720"/>
                      <a:pt x="1133856" y="97536"/>
                    </a:cubicBezTo>
                    <a:cubicBezTo>
                      <a:pt x="1141126" y="84814"/>
                      <a:pt x="1151687" y="74066"/>
                      <a:pt x="1158240" y="60960"/>
                    </a:cubicBezTo>
                    <a:cubicBezTo>
                      <a:pt x="1173002" y="31435"/>
                      <a:pt x="1170432" y="27899"/>
                      <a:pt x="1170432" y="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25" name="Picture 24">
            <a:extLst>
              <a:ext uri="{FF2B5EF4-FFF2-40B4-BE49-F238E27FC236}">
                <a16:creationId xmlns:a16="http://schemas.microsoft.com/office/drawing/2014/main" id="{BF59B84D-7D0A-4E45-80FB-DB818BEA26FA}"/>
              </a:ext>
            </a:extLst>
          </p:cNvPr>
          <p:cNvPicPr>
            <a:picLocks noChangeAspect="1"/>
          </p:cNvPicPr>
          <p:nvPr/>
        </p:nvPicPr>
        <p:blipFill>
          <a:blip r:embed="rId4"/>
          <a:stretch>
            <a:fillRect/>
          </a:stretch>
        </p:blipFill>
        <p:spPr>
          <a:xfrm>
            <a:off x="7218287" y="5047794"/>
            <a:ext cx="1468513" cy="314696"/>
          </a:xfrm>
          <a:prstGeom prst="rect">
            <a:avLst/>
          </a:prstGeom>
        </p:spPr>
      </p:pic>
      <p:sp>
        <p:nvSpPr>
          <p:cNvPr id="26" name="TextBox 25">
            <a:extLst>
              <a:ext uri="{FF2B5EF4-FFF2-40B4-BE49-F238E27FC236}">
                <a16:creationId xmlns:a16="http://schemas.microsoft.com/office/drawing/2014/main" id="{B69FA442-1D78-44DC-98C2-D9FE407B40FB}"/>
              </a:ext>
            </a:extLst>
          </p:cNvPr>
          <p:cNvSpPr txBox="1"/>
          <p:nvPr/>
        </p:nvSpPr>
        <p:spPr>
          <a:xfrm>
            <a:off x="7452344" y="4599801"/>
            <a:ext cx="1082056" cy="276999"/>
          </a:xfrm>
          <a:prstGeom prst="rect">
            <a:avLst/>
          </a:prstGeom>
          <a:noFill/>
        </p:spPr>
        <p:txBody>
          <a:bodyPr wrap="square" rtlCol="0">
            <a:spAutoFit/>
          </a:bodyPr>
          <a:lstStyle/>
          <a:p>
            <a:r>
              <a:rPr lang="en-US" sz="1200" dirty="0"/>
              <a:t>Ensemble</a:t>
            </a:r>
          </a:p>
        </p:txBody>
      </p:sp>
      <p:grpSp>
        <p:nvGrpSpPr>
          <p:cNvPr id="8" name="Group 7">
            <a:extLst>
              <a:ext uri="{FF2B5EF4-FFF2-40B4-BE49-F238E27FC236}">
                <a16:creationId xmlns:a16="http://schemas.microsoft.com/office/drawing/2014/main" id="{9A7C3EAE-B400-4FAD-8553-833EC8A493F7}"/>
              </a:ext>
            </a:extLst>
          </p:cNvPr>
          <p:cNvGrpSpPr/>
          <p:nvPr/>
        </p:nvGrpSpPr>
        <p:grpSpPr>
          <a:xfrm>
            <a:off x="510920" y="5288646"/>
            <a:ext cx="1851280" cy="939297"/>
            <a:chOff x="358520" y="5364846"/>
            <a:chExt cx="1851280" cy="939297"/>
          </a:xfrm>
        </p:grpSpPr>
        <p:sp>
          <p:nvSpPr>
            <p:cNvPr id="10" name="TextBox 9">
              <a:extLst>
                <a:ext uri="{FF2B5EF4-FFF2-40B4-BE49-F238E27FC236}">
                  <a16:creationId xmlns:a16="http://schemas.microsoft.com/office/drawing/2014/main" id="{EA6C2CBE-9D9C-44A9-851C-C8B93257D29E}"/>
                </a:ext>
              </a:extLst>
            </p:cNvPr>
            <p:cNvSpPr txBox="1"/>
            <p:nvPr/>
          </p:nvSpPr>
          <p:spPr>
            <a:xfrm rot="16200000">
              <a:off x="170578" y="5583774"/>
              <a:ext cx="629800" cy="253916"/>
            </a:xfrm>
            <a:prstGeom prst="rect">
              <a:avLst/>
            </a:prstGeom>
            <a:noFill/>
          </p:spPr>
          <p:txBody>
            <a:bodyPr wrap="square" rtlCol="0">
              <a:spAutoFit/>
            </a:bodyPr>
            <a:lstStyle/>
            <a:p>
              <a:r>
                <a:rPr lang="en-US" sz="1050" dirty="0"/>
                <a:t>Error</a:t>
              </a:r>
            </a:p>
          </p:txBody>
        </p:sp>
        <p:sp>
          <p:nvSpPr>
            <p:cNvPr id="11" name="TextBox 10">
              <a:extLst>
                <a:ext uri="{FF2B5EF4-FFF2-40B4-BE49-F238E27FC236}">
                  <a16:creationId xmlns:a16="http://schemas.microsoft.com/office/drawing/2014/main" id="{7A772DAD-42A2-4243-AAD2-3AF1CBA55436}"/>
                </a:ext>
              </a:extLst>
            </p:cNvPr>
            <p:cNvSpPr txBox="1"/>
            <p:nvPr/>
          </p:nvSpPr>
          <p:spPr>
            <a:xfrm>
              <a:off x="563756" y="6050227"/>
              <a:ext cx="900717" cy="253916"/>
            </a:xfrm>
            <a:prstGeom prst="rect">
              <a:avLst/>
            </a:prstGeom>
            <a:noFill/>
          </p:spPr>
          <p:txBody>
            <a:bodyPr wrap="square" rtlCol="0">
              <a:spAutoFit/>
            </a:bodyPr>
            <a:lstStyle/>
            <a:p>
              <a:r>
                <a:rPr lang="en-US" sz="1050" dirty="0"/>
                <a:t>Complexity</a:t>
              </a:r>
            </a:p>
          </p:txBody>
        </p:sp>
        <p:grpSp>
          <p:nvGrpSpPr>
            <p:cNvPr id="12" name="Group 11">
              <a:extLst>
                <a:ext uri="{FF2B5EF4-FFF2-40B4-BE49-F238E27FC236}">
                  <a16:creationId xmlns:a16="http://schemas.microsoft.com/office/drawing/2014/main" id="{9A9CBA7A-B8BE-450F-9220-0FCE17F256EB}"/>
                </a:ext>
              </a:extLst>
            </p:cNvPr>
            <p:cNvGrpSpPr/>
            <p:nvPr/>
          </p:nvGrpSpPr>
          <p:grpSpPr>
            <a:xfrm>
              <a:off x="463584" y="5552471"/>
              <a:ext cx="1185309" cy="629800"/>
              <a:chOff x="374455" y="5281430"/>
              <a:chExt cx="1392471" cy="1014431"/>
            </a:xfrm>
          </p:grpSpPr>
          <p:sp>
            <p:nvSpPr>
              <p:cNvPr id="15" name="Freeform: Shape 14">
                <a:extLst>
                  <a:ext uri="{FF2B5EF4-FFF2-40B4-BE49-F238E27FC236}">
                    <a16:creationId xmlns:a16="http://schemas.microsoft.com/office/drawing/2014/main" id="{41053CCB-9798-45E5-BC74-C1019AF384C2}"/>
                  </a:ext>
                </a:extLst>
              </p:cNvPr>
              <p:cNvSpPr/>
              <p:nvPr/>
            </p:nvSpPr>
            <p:spPr>
              <a:xfrm>
                <a:off x="671748" y="5380440"/>
                <a:ext cx="792480" cy="682752"/>
              </a:xfrm>
              <a:custGeom>
                <a:avLst/>
                <a:gdLst>
                  <a:gd name="connsiteX0" fmla="*/ 12192 w 792480"/>
                  <a:gd name="connsiteY0" fmla="*/ 0 h 682752"/>
                  <a:gd name="connsiteX1" fmla="*/ 0 w 792480"/>
                  <a:gd name="connsiteY1" fmla="*/ 60960 h 682752"/>
                  <a:gd name="connsiteX2" fmla="*/ 24384 w 792480"/>
                  <a:gd name="connsiteY2" fmla="*/ 195072 h 682752"/>
                  <a:gd name="connsiteX3" fmla="*/ 60960 w 792480"/>
                  <a:gd name="connsiteY3" fmla="*/ 268224 h 682752"/>
                  <a:gd name="connsiteX4" fmla="*/ 109728 w 792480"/>
                  <a:gd name="connsiteY4" fmla="*/ 390144 h 682752"/>
                  <a:gd name="connsiteX5" fmla="*/ 146304 w 792480"/>
                  <a:gd name="connsiteY5" fmla="*/ 414528 h 682752"/>
                  <a:gd name="connsiteX6" fmla="*/ 219456 w 792480"/>
                  <a:gd name="connsiteY6" fmla="*/ 487680 h 682752"/>
                  <a:gd name="connsiteX7" fmla="*/ 329184 w 792480"/>
                  <a:gd name="connsiteY7" fmla="*/ 548640 h 682752"/>
                  <a:gd name="connsiteX8" fmla="*/ 390144 w 792480"/>
                  <a:gd name="connsiteY8" fmla="*/ 597408 h 682752"/>
                  <a:gd name="connsiteX9" fmla="*/ 426720 w 792480"/>
                  <a:gd name="connsiteY9" fmla="*/ 609600 h 682752"/>
                  <a:gd name="connsiteX10" fmla="*/ 463296 w 792480"/>
                  <a:gd name="connsiteY10" fmla="*/ 633984 h 682752"/>
                  <a:gd name="connsiteX11" fmla="*/ 560832 w 792480"/>
                  <a:gd name="connsiteY11" fmla="*/ 682752 h 682752"/>
                  <a:gd name="connsiteX12" fmla="*/ 792480 w 792480"/>
                  <a:gd name="connsiteY12" fmla="*/ 682752 h 68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480" h="682752">
                    <a:moveTo>
                      <a:pt x="12192" y="0"/>
                    </a:moveTo>
                    <a:cubicBezTo>
                      <a:pt x="8128" y="20320"/>
                      <a:pt x="0" y="40238"/>
                      <a:pt x="0" y="60960"/>
                    </a:cubicBezTo>
                    <a:cubicBezTo>
                      <a:pt x="0" y="65525"/>
                      <a:pt x="20420" y="184501"/>
                      <a:pt x="24384" y="195072"/>
                    </a:cubicBezTo>
                    <a:cubicBezTo>
                      <a:pt x="88504" y="366059"/>
                      <a:pt x="15536" y="109239"/>
                      <a:pt x="60960" y="268224"/>
                    </a:cubicBezTo>
                    <a:cubicBezTo>
                      <a:pt x="72881" y="309949"/>
                      <a:pt x="77082" y="357498"/>
                      <a:pt x="109728" y="390144"/>
                    </a:cubicBezTo>
                    <a:cubicBezTo>
                      <a:pt x="120089" y="400505"/>
                      <a:pt x="135352" y="404793"/>
                      <a:pt x="146304" y="414528"/>
                    </a:cubicBezTo>
                    <a:cubicBezTo>
                      <a:pt x="172078" y="437438"/>
                      <a:pt x="186741" y="476775"/>
                      <a:pt x="219456" y="487680"/>
                    </a:cubicBezTo>
                    <a:cubicBezTo>
                      <a:pt x="273329" y="505638"/>
                      <a:pt x="269295" y="500729"/>
                      <a:pt x="329184" y="548640"/>
                    </a:cubicBezTo>
                    <a:cubicBezTo>
                      <a:pt x="349504" y="564896"/>
                      <a:pt x="368077" y="583616"/>
                      <a:pt x="390144" y="597408"/>
                    </a:cubicBezTo>
                    <a:cubicBezTo>
                      <a:pt x="401042" y="604219"/>
                      <a:pt x="415225" y="603853"/>
                      <a:pt x="426720" y="609600"/>
                    </a:cubicBezTo>
                    <a:cubicBezTo>
                      <a:pt x="439826" y="616153"/>
                      <a:pt x="450432" y="626967"/>
                      <a:pt x="463296" y="633984"/>
                    </a:cubicBezTo>
                    <a:cubicBezTo>
                      <a:pt x="495207" y="651390"/>
                      <a:pt x="524482" y="682752"/>
                      <a:pt x="560832" y="682752"/>
                    </a:cubicBezTo>
                    <a:lnTo>
                      <a:pt x="792480" y="682752"/>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56EB5E-9EF3-4E18-89B3-36AED827A0AE}"/>
                  </a:ext>
                </a:extLst>
              </p:cNvPr>
              <p:cNvSpPr/>
              <p:nvPr/>
            </p:nvSpPr>
            <p:spPr>
              <a:xfrm>
                <a:off x="535353" y="5565882"/>
                <a:ext cx="1109472" cy="529171"/>
              </a:xfrm>
              <a:custGeom>
                <a:avLst/>
                <a:gdLst>
                  <a:gd name="connsiteX0" fmla="*/ 0 w 1109472"/>
                  <a:gd name="connsiteY0" fmla="*/ 585216 h 585216"/>
                  <a:gd name="connsiteX1" fmla="*/ 451104 w 1109472"/>
                  <a:gd name="connsiteY1" fmla="*/ 560832 h 585216"/>
                  <a:gd name="connsiteX2" fmla="*/ 524256 w 1109472"/>
                  <a:gd name="connsiteY2" fmla="*/ 524256 h 585216"/>
                  <a:gd name="connsiteX3" fmla="*/ 560832 w 1109472"/>
                  <a:gd name="connsiteY3" fmla="*/ 512064 h 585216"/>
                  <a:gd name="connsiteX4" fmla="*/ 597408 w 1109472"/>
                  <a:gd name="connsiteY4" fmla="*/ 487680 h 585216"/>
                  <a:gd name="connsiteX5" fmla="*/ 743712 w 1109472"/>
                  <a:gd name="connsiteY5" fmla="*/ 426720 h 585216"/>
                  <a:gd name="connsiteX6" fmla="*/ 780288 w 1109472"/>
                  <a:gd name="connsiteY6" fmla="*/ 390144 h 585216"/>
                  <a:gd name="connsiteX7" fmla="*/ 816864 w 1109472"/>
                  <a:gd name="connsiteY7" fmla="*/ 377952 h 585216"/>
                  <a:gd name="connsiteX8" fmla="*/ 877824 w 1109472"/>
                  <a:gd name="connsiteY8" fmla="*/ 329184 h 585216"/>
                  <a:gd name="connsiteX9" fmla="*/ 902208 w 1109472"/>
                  <a:gd name="connsiteY9" fmla="*/ 292608 h 585216"/>
                  <a:gd name="connsiteX10" fmla="*/ 938784 w 1109472"/>
                  <a:gd name="connsiteY10" fmla="*/ 280416 h 585216"/>
                  <a:gd name="connsiteX11" fmla="*/ 975360 w 1109472"/>
                  <a:gd name="connsiteY11" fmla="*/ 243840 h 585216"/>
                  <a:gd name="connsiteX12" fmla="*/ 1036320 w 1109472"/>
                  <a:gd name="connsiteY12" fmla="*/ 134112 h 585216"/>
                  <a:gd name="connsiteX13" fmla="*/ 1060704 w 1109472"/>
                  <a:gd name="connsiteY13" fmla="*/ 85344 h 585216"/>
                  <a:gd name="connsiteX14" fmla="*/ 1072896 w 1109472"/>
                  <a:gd name="connsiteY14" fmla="*/ 48768 h 585216"/>
                  <a:gd name="connsiteX15" fmla="*/ 1109472 w 1109472"/>
                  <a:gd name="connsiteY15" fmla="*/ 0 h 58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9472" h="585216">
                    <a:moveTo>
                      <a:pt x="0" y="585216"/>
                    </a:moveTo>
                    <a:cubicBezTo>
                      <a:pt x="85574" y="582160"/>
                      <a:pt x="322770" y="582221"/>
                      <a:pt x="451104" y="560832"/>
                    </a:cubicBezTo>
                    <a:cubicBezTo>
                      <a:pt x="497071" y="553171"/>
                      <a:pt x="482129" y="545320"/>
                      <a:pt x="524256" y="524256"/>
                    </a:cubicBezTo>
                    <a:cubicBezTo>
                      <a:pt x="535751" y="518509"/>
                      <a:pt x="549337" y="517811"/>
                      <a:pt x="560832" y="512064"/>
                    </a:cubicBezTo>
                    <a:cubicBezTo>
                      <a:pt x="573938" y="505511"/>
                      <a:pt x="584544" y="494697"/>
                      <a:pt x="597408" y="487680"/>
                    </a:cubicBezTo>
                    <a:cubicBezTo>
                      <a:pt x="692620" y="435746"/>
                      <a:pt x="667660" y="445733"/>
                      <a:pt x="743712" y="426720"/>
                    </a:cubicBezTo>
                    <a:cubicBezTo>
                      <a:pt x="755904" y="414528"/>
                      <a:pt x="765942" y="399708"/>
                      <a:pt x="780288" y="390144"/>
                    </a:cubicBezTo>
                    <a:cubicBezTo>
                      <a:pt x="790981" y="383015"/>
                      <a:pt x="806829" y="385980"/>
                      <a:pt x="816864" y="377952"/>
                    </a:cubicBezTo>
                    <a:cubicBezTo>
                      <a:pt x="895646" y="314927"/>
                      <a:pt x="785889" y="359829"/>
                      <a:pt x="877824" y="329184"/>
                    </a:cubicBezTo>
                    <a:cubicBezTo>
                      <a:pt x="885952" y="316992"/>
                      <a:pt x="890766" y="301762"/>
                      <a:pt x="902208" y="292608"/>
                    </a:cubicBezTo>
                    <a:cubicBezTo>
                      <a:pt x="912243" y="284580"/>
                      <a:pt x="928091" y="287545"/>
                      <a:pt x="938784" y="280416"/>
                    </a:cubicBezTo>
                    <a:cubicBezTo>
                      <a:pt x="953130" y="270852"/>
                      <a:pt x="963168" y="256032"/>
                      <a:pt x="975360" y="243840"/>
                    </a:cubicBezTo>
                    <a:cubicBezTo>
                      <a:pt x="1009076" y="142693"/>
                      <a:pt x="952475" y="301802"/>
                      <a:pt x="1036320" y="134112"/>
                    </a:cubicBezTo>
                    <a:cubicBezTo>
                      <a:pt x="1044448" y="117856"/>
                      <a:pt x="1053545" y="102049"/>
                      <a:pt x="1060704" y="85344"/>
                    </a:cubicBezTo>
                    <a:cubicBezTo>
                      <a:pt x="1065766" y="73532"/>
                      <a:pt x="1067149" y="60263"/>
                      <a:pt x="1072896" y="48768"/>
                    </a:cubicBezTo>
                    <a:cubicBezTo>
                      <a:pt x="1086682" y="21196"/>
                      <a:pt x="1092326" y="17146"/>
                      <a:pt x="1109472" y="0"/>
                    </a:cubicBezTo>
                  </a:path>
                </a:pathLst>
              </a:cu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D8B1B51-ECFB-44AE-8448-5D72515E2F50}"/>
                  </a:ext>
                </a:extLst>
              </p:cNvPr>
              <p:cNvCxnSpPr/>
              <p:nvPr/>
            </p:nvCxnSpPr>
            <p:spPr>
              <a:xfrm>
                <a:off x="479233" y="5281430"/>
                <a:ext cx="0" cy="101443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8" name="Straight Connector 17">
                <a:extLst>
                  <a:ext uri="{FF2B5EF4-FFF2-40B4-BE49-F238E27FC236}">
                    <a16:creationId xmlns:a16="http://schemas.microsoft.com/office/drawing/2014/main" id="{854BB59D-0D2A-4574-B0F4-E39598872C32}"/>
                  </a:ext>
                </a:extLst>
              </p:cNvPr>
              <p:cNvCxnSpPr>
                <a:cxnSpLocks/>
              </p:cNvCxnSpPr>
              <p:nvPr/>
            </p:nvCxnSpPr>
            <p:spPr>
              <a:xfrm flipH="1">
                <a:off x="374455" y="6176988"/>
                <a:ext cx="1392471" cy="0"/>
              </a:xfrm>
              <a:prstGeom prst="line">
                <a:avLst/>
              </a:prstGeom>
              <a:ln/>
            </p:spPr>
            <p:style>
              <a:lnRef idx="1">
                <a:schemeClr val="accent6"/>
              </a:lnRef>
              <a:fillRef idx="0">
                <a:schemeClr val="accent6"/>
              </a:fillRef>
              <a:effectRef idx="0">
                <a:schemeClr val="accent6"/>
              </a:effectRef>
              <a:fontRef idx="minor">
                <a:schemeClr val="tx1"/>
              </a:fontRef>
            </p:style>
          </p:cxnSp>
        </p:grpSp>
        <p:sp>
          <p:nvSpPr>
            <p:cNvPr id="13" name="TextBox 12">
              <a:extLst>
                <a:ext uri="{FF2B5EF4-FFF2-40B4-BE49-F238E27FC236}">
                  <a16:creationId xmlns:a16="http://schemas.microsoft.com/office/drawing/2014/main" id="{935A536E-CDEB-4DC6-8229-D21441E76975}"/>
                </a:ext>
              </a:extLst>
            </p:cNvPr>
            <p:cNvSpPr txBox="1"/>
            <p:nvPr/>
          </p:nvSpPr>
          <p:spPr>
            <a:xfrm>
              <a:off x="1456824" y="5552471"/>
              <a:ext cx="752976" cy="253903"/>
            </a:xfrm>
            <a:prstGeom prst="rect">
              <a:avLst/>
            </a:prstGeom>
            <a:noFill/>
          </p:spPr>
          <p:txBody>
            <a:bodyPr wrap="square" rtlCol="0">
              <a:spAutoFit/>
            </a:bodyPr>
            <a:lstStyle/>
            <a:p>
              <a:r>
                <a:rPr lang="en-US" sz="1000" dirty="0"/>
                <a:t>Bias Error</a:t>
              </a:r>
            </a:p>
          </p:txBody>
        </p:sp>
        <p:sp>
          <p:nvSpPr>
            <p:cNvPr id="14" name="TextBox 13">
              <a:extLst>
                <a:ext uri="{FF2B5EF4-FFF2-40B4-BE49-F238E27FC236}">
                  <a16:creationId xmlns:a16="http://schemas.microsoft.com/office/drawing/2014/main" id="{AADBB06B-CCAB-48E9-87AE-4DD2FE683342}"/>
                </a:ext>
              </a:extLst>
            </p:cNvPr>
            <p:cNvSpPr txBox="1"/>
            <p:nvPr/>
          </p:nvSpPr>
          <p:spPr>
            <a:xfrm>
              <a:off x="557372" y="5364846"/>
              <a:ext cx="752976" cy="400110"/>
            </a:xfrm>
            <a:prstGeom prst="rect">
              <a:avLst/>
            </a:prstGeom>
            <a:noFill/>
          </p:spPr>
          <p:txBody>
            <a:bodyPr wrap="square" rtlCol="0">
              <a:spAutoFit/>
            </a:bodyPr>
            <a:lstStyle/>
            <a:p>
              <a:r>
                <a:rPr lang="en-US" sz="1000" dirty="0"/>
                <a:t>Variance Error</a:t>
              </a:r>
            </a:p>
          </p:txBody>
        </p:sp>
      </p:grpSp>
      <p:sp>
        <p:nvSpPr>
          <p:cNvPr id="9" name="TextBox 8">
            <a:extLst>
              <a:ext uri="{FF2B5EF4-FFF2-40B4-BE49-F238E27FC236}">
                <a16:creationId xmlns:a16="http://schemas.microsoft.com/office/drawing/2014/main" id="{B5552231-80C0-4419-9FBB-601C89C05DF8}"/>
              </a:ext>
            </a:extLst>
          </p:cNvPr>
          <p:cNvSpPr txBox="1"/>
          <p:nvPr/>
        </p:nvSpPr>
        <p:spPr>
          <a:xfrm>
            <a:off x="746561" y="5047795"/>
            <a:ext cx="716187" cy="246221"/>
          </a:xfrm>
          <a:prstGeom prst="rect">
            <a:avLst/>
          </a:prstGeom>
          <a:noFill/>
        </p:spPr>
        <p:txBody>
          <a:bodyPr wrap="square" rtlCol="0">
            <a:spAutoFit/>
          </a:bodyPr>
          <a:lstStyle/>
          <a:p>
            <a:r>
              <a:rPr lang="en-US" sz="1000" b="1" dirty="0"/>
              <a:t>Legend</a:t>
            </a:r>
          </a:p>
        </p:txBody>
      </p:sp>
    </p:spTree>
    <p:extLst>
      <p:ext uri="{BB962C8B-B14F-4D97-AF65-F5344CB8AC3E}">
        <p14:creationId xmlns:p14="http://schemas.microsoft.com/office/powerpoint/2010/main" val="1925379416"/>
      </p:ext>
    </p:extLst>
  </p:cSld>
  <p:clrMapOvr>
    <a:masterClrMapping/>
  </p:clrMapOvr>
  <p:transition spd="med">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C538-0C04-4ED6-959A-9A260989CAE3}"/>
              </a:ext>
            </a:extLst>
          </p:cNvPr>
          <p:cNvSpPr>
            <a:spLocks noGrp="1"/>
          </p:cNvSpPr>
          <p:nvPr>
            <p:ph type="title"/>
          </p:nvPr>
        </p:nvSpPr>
        <p:spPr/>
        <p:txBody>
          <a:bodyPr/>
          <a:lstStyle/>
          <a:p>
            <a:endParaRPr lang="en-US"/>
          </a:p>
        </p:txBody>
      </p:sp>
      <p:sp>
        <p:nvSpPr>
          <p:cNvPr id="8" name="TextBox 7">
            <a:extLst>
              <a:ext uri="{FF2B5EF4-FFF2-40B4-BE49-F238E27FC236}">
                <a16:creationId xmlns:a16="http://schemas.microsoft.com/office/drawing/2014/main" id="{0834FFBF-FF72-4E79-9A13-9DF4DF40B1BA}"/>
              </a:ext>
            </a:extLst>
          </p:cNvPr>
          <p:cNvSpPr txBox="1"/>
          <p:nvPr/>
        </p:nvSpPr>
        <p:spPr>
          <a:xfrm>
            <a:off x="661737" y="762000"/>
            <a:ext cx="6324600" cy="381000"/>
          </a:xfrm>
          <a:prstGeom prst="rect">
            <a:avLst/>
          </a:prstGeom>
          <a:noFill/>
        </p:spPr>
        <p:txBody>
          <a:bodyPr wrap="square" rtlCol="0">
            <a:spAutoFit/>
          </a:bodyPr>
          <a:lstStyle/>
          <a:p>
            <a:r>
              <a:rPr lang="en-US" b="1" u="sng" dirty="0"/>
              <a:t>Model Instance Weighting</a:t>
            </a:r>
          </a:p>
        </p:txBody>
      </p:sp>
      <p:sp>
        <p:nvSpPr>
          <p:cNvPr id="14" name="Content Placeholder 13">
            <a:extLst>
              <a:ext uri="{FF2B5EF4-FFF2-40B4-BE49-F238E27FC236}">
                <a16:creationId xmlns:a16="http://schemas.microsoft.com/office/drawing/2014/main" id="{B663B1B7-1B32-4F6A-8AE1-6C2CF9558896}"/>
              </a:ext>
            </a:extLst>
          </p:cNvPr>
          <p:cNvSpPr>
            <a:spLocks noGrp="1"/>
          </p:cNvSpPr>
          <p:nvPr>
            <p:ph idx="1"/>
          </p:nvPr>
        </p:nvSpPr>
        <p:spPr/>
        <p:txBody>
          <a:bodyPr/>
          <a:lstStyle/>
          <a:p>
            <a:endParaRPr lang="en-US" dirty="0"/>
          </a:p>
        </p:txBody>
      </p:sp>
      <p:pic>
        <p:nvPicPr>
          <p:cNvPr id="15" name="Picture 14">
            <a:extLst>
              <a:ext uri="{FF2B5EF4-FFF2-40B4-BE49-F238E27FC236}">
                <a16:creationId xmlns:a16="http://schemas.microsoft.com/office/drawing/2014/main" id="{1F066E16-D30F-4A7A-A364-3771763A9A49}"/>
              </a:ext>
            </a:extLst>
          </p:cNvPr>
          <p:cNvPicPr>
            <a:picLocks noChangeAspect="1"/>
          </p:cNvPicPr>
          <p:nvPr/>
        </p:nvPicPr>
        <p:blipFill>
          <a:blip r:embed="rId2"/>
          <a:stretch>
            <a:fillRect/>
          </a:stretch>
        </p:blipFill>
        <p:spPr>
          <a:xfrm>
            <a:off x="304800" y="1362456"/>
            <a:ext cx="5334000" cy="4933950"/>
          </a:xfrm>
          <a:prstGeom prst="rect">
            <a:avLst/>
          </a:prstGeom>
        </p:spPr>
      </p:pic>
      <p:sp>
        <p:nvSpPr>
          <p:cNvPr id="16" name="TextBox 15">
            <a:extLst>
              <a:ext uri="{FF2B5EF4-FFF2-40B4-BE49-F238E27FC236}">
                <a16:creationId xmlns:a16="http://schemas.microsoft.com/office/drawing/2014/main" id="{22219996-8A7B-4DFF-9343-DCFBBB9E534F}"/>
              </a:ext>
            </a:extLst>
          </p:cNvPr>
          <p:cNvSpPr txBox="1"/>
          <p:nvPr/>
        </p:nvSpPr>
        <p:spPr>
          <a:xfrm>
            <a:off x="5791200" y="1362456"/>
            <a:ext cx="3048000" cy="5016758"/>
          </a:xfrm>
          <a:prstGeom prst="rect">
            <a:avLst/>
          </a:prstGeom>
          <a:noFill/>
        </p:spPr>
        <p:txBody>
          <a:bodyPr wrap="square" rtlCol="0">
            <a:spAutoFit/>
          </a:bodyPr>
          <a:lstStyle/>
          <a:p>
            <a:pPr marL="342900" indent="-342900">
              <a:buFont typeface="+mj-lt"/>
              <a:buAutoNum type="arabicPeriod"/>
            </a:pPr>
            <a:r>
              <a:rPr lang="en-US" sz="1600" dirty="0"/>
              <a:t>Sum up all the predictions from all the model instances</a:t>
            </a:r>
          </a:p>
          <a:p>
            <a:pPr marL="342900" indent="-342900">
              <a:buFont typeface="+mj-lt"/>
              <a:buAutoNum type="arabicPeriod"/>
            </a:pPr>
            <a:endParaRPr lang="en-US" sz="1600" dirty="0"/>
          </a:p>
          <a:p>
            <a:pPr marL="342900" indent="-342900">
              <a:buFont typeface="+mj-lt"/>
              <a:buAutoNum type="arabicPeriod"/>
            </a:pPr>
            <a:r>
              <a:rPr lang="en-US" sz="1600" dirty="0"/>
              <a:t>If the sum is +</a:t>
            </a:r>
            <a:r>
              <a:rPr lang="en-US" sz="1600" dirty="0" err="1"/>
              <a:t>ive</a:t>
            </a:r>
            <a:r>
              <a:rPr lang="en-US" sz="1600" dirty="0"/>
              <a:t> the ensemble predicted class is +1 else -1</a:t>
            </a:r>
          </a:p>
          <a:p>
            <a:pPr marL="342900" indent="-342900">
              <a:buFont typeface="+mj-lt"/>
              <a:buAutoNum type="arabicPeriod"/>
            </a:pPr>
            <a:endParaRPr lang="en-US" sz="1600" dirty="0"/>
          </a:p>
          <a:p>
            <a:pPr marL="342900" indent="-342900">
              <a:buFont typeface="+mj-lt"/>
              <a:buAutoNum type="arabicPeriod"/>
            </a:pPr>
            <a:r>
              <a:rPr lang="en-US" sz="1600" dirty="0"/>
              <a:t>For weighted voting multiply each prediction with model weight alpha</a:t>
            </a:r>
          </a:p>
          <a:p>
            <a:pPr marL="342900" indent="-342900">
              <a:buFont typeface="+mj-lt"/>
              <a:buAutoNum type="arabicPeriod"/>
            </a:pPr>
            <a:endParaRPr lang="en-US" sz="1600" dirty="0"/>
          </a:p>
          <a:p>
            <a:pPr marL="342900" indent="-342900">
              <a:buFont typeface="+mj-lt"/>
              <a:buAutoNum type="arabicPeriod"/>
            </a:pPr>
            <a:r>
              <a:rPr lang="en-US" sz="1600" dirty="0"/>
              <a:t>Model weight alpha is function of model’s error rate e.  If error rate is 50% , 1-e / e = 1 and log of 1 = 0 </a:t>
            </a:r>
          </a:p>
          <a:p>
            <a:pPr marL="342900" indent="-342900">
              <a:buFont typeface="+mj-lt"/>
              <a:buAutoNum type="arabicPeriod"/>
            </a:pPr>
            <a:endParaRPr lang="en-US" sz="1600" dirty="0"/>
          </a:p>
          <a:p>
            <a:pPr marL="342900" indent="-342900">
              <a:buFont typeface="+mj-lt"/>
              <a:buAutoNum type="arabicPeriod"/>
            </a:pPr>
            <a:r>
              <a:rPr lang="en-US" sz="1600" dirty="0"/>
              <a:t>If error rate goes to 0, model weight increases and vice versa</a:t>
            </a:r>
          </a:p>
        </p:txBody>
      </p:sp>
    </p:spTree>
    <p:extLst>
      <p:ext uri="{BB962C8B-B14F-4D97-AF65-F5344CB8AC3E}">
        <p14:creationId xmlns:p14="http://schemas.microsoft.com/office/powerpoint/2010/main" val="87625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C538-0C04-4ED6-959A-9A260989CAE3}"/>
              </a:ext>
            </a:extLst>
          </p:cNvPr>
          <p:cNvSpPr>
            <a:spLocks noGrp="1"/>
          </p:cNvSpPr>
          <p:nvPr>
            <p:ph type="title"/>
          </p:nvPr>
        </p:nvSpPr>
        <p:spPr/>
        <p:txBody>
          <a:bodyPr/>
          <a:lstStyle/>
          <a:p>
            <a:endParaRPr lang="en-US"/>
          </a:p>
        </p:txBody>
      </p:sp>
      <p:sp>
        <p:nvSpPr>
          <p:cNvPr id="6" name="TextBox 5">
            <a:extLst>
              <a:ext uri="{FF2B5EF4-FFF2-40B4-BE49-F238E27FC236}">
                <a16:creationId xmlns:a16="http://schemas.microsoft.com/office/drawing/2014/main" id="{1E27273F-F800-4796-9050-2A155DB3022A}"/>
              </a:ext>
            </a:extLst>
          </p:cNvPr>
          <p:cNvSpPr txBox="1"/>
          <p:nvPr/>
        </p:nvSpPr>
        <p:spPr>
          <a:xfrm>
            <a:off x="661736" y="762000"/>
            <a:ext cx="7186863" cy="369332"/>
          </a:xfrm>
          <a:prstGeom prst="rect">
            <a:avLst/>
          </a:prstGeom>
          <a:noFill/>
        </p:spPr>
        <p:txBody>
          <a:bodyPr wrap="square" rtlCol="0">
            <a:spAutoFit/>
          </a:bodyPr>
          <a:lstStyle/>
          <a:p>
            <a:r>
              <a:rPr lang="en-US" b="1" u="sng" dirty="0"/>
              <a:t>Weight adjustment to prioritize incorrectly classified records</a:t>
            </a:r>
          </a:p>
        </p:txBody>
      </p:sp>
      <p:pic>
        <p:nvPicPr>
          <p:cNvPr id="10" name="Picture 9">
            <a:extLst>
              <a:ext uri="{FF2B5EF4-FFF2-40B4-BE49-F238E27FC236}">
                <a16:creationId xmlns:a16="http://schemas.microsoft.com/office/drawing/2014/main" id="{9011197B-69EC-4EB4-955E-4F9DD9AFAFE8}"/>
              </a:ext>
            </a:extLst>
          </p:cNvPr>
          <p:cNvPicPr>
            <a:picLocks noChangeAspect="1"/>
          </p:cNvPicPr>
          <p:nvPr/>
        </p:nvPicPr>
        <p:blipFill>
          <a:blip r:embed="rId2"/>
          <a:stretch>
            <a:fillRect/>
          </a:stretch>
        </p:blipFill>
        <p:spPr>
          <a:xfrm>
            <a:off x="533400" y="1154667"/>
            <a:ext cx="5001128" cy="5133975"/>
          </a:xfrm>
          <a:prstGeom prst="rect">
            <a:avLst/>
          </a:prstGeom>
        </p:spPr>
      </p:pic>
      <p:sp>
        <p:nvSpPr>
          <p:cNvPr id="11" name="TextBox 10">
            <a:extLst>
              <a:ext uri="{FF2B5EF4-FFF2-40B4-BE49-F238E27FC236}">
                <a16:creationId xmlns:a16="http://schemas.microsoft.com/office/drawing/2014/main" id="{814EC7DB-DB48-402E-AA74-5613EF4BAA35}"/>
              </a:ext>
            </a:extLst>
          </p:cNvPr>
          <p:cNvSpPr txBox="1"/>
          <p:nvPr/>
        </p:nvSpPr>
        <p:spPr>
          <a:xfrm>
            <a:off x="5638800" y="1143000"/>
            <a:ext cx="3352800" cy="5262979"/>
          </a:xfrm>
          <a:prstGeom prst="rect">
            <a:avLst/>
          </a:prstGeom>
          <a:noFill/>
        </p:spPr>
        <p:txBody>
          <a:bodyPr wrap="square" rtlCol="0">
            <a:spAutoFit/>
          </a:bodyPr>
          <a:lstStyle/>
          <a:p>
            <a:pPr marL="342900" indent="-342900">
              <a:buFont typeface="+mj-lt"/>
              <a:buAutoNum type="arabicPeriod"/>
            </a:pPr>
            <a:r>
              <a:rPr lang="en-US" sz="1600" dirty="0"/>
              <a:t>Yi is actual value in test data,  </a:t>
            </a:r>
            <a:r>
              <a:rPr lang="en-US" sz="1600" dirty="0" err="1"/>
              <a:t>Ht</a:t>
            </a:r>
            <a:r>
              <a:rPr lang="en-US" sz="1600" dirty="0"/>
              <a:t>(xi) is predicted value for test record Xi</a:t>
            </a:r>
          </a:p>
          <a:p>
            <a:pPr marL="342900" indent="-342900">
              <a:buFont typeface="+mj-lt"/>
              <a:buAutoNum type="arabicPeriod"/>
            </a:pPr>
            <a:endParaRPr lang="en-US" sz="1600" dirty="0"/>
          </a:p>
          <a:p>
            <a:pPr marL="342900" indent="-342900">
              <a:buFont typeface="+mj-lt"/>
              <a:buAutoNum type="arabicPeriod"/>
            </a:pPr>
            <a:r>
              <a:rPr lang="en-US" sz="1600" dirty="0"/>
              <a:t>Yi * </a:t>
            </a:r>
            <a:r>
              <a:rPr lang="en-US" sz="1600" dirty="0" err="1"/>
              <a:t>Ht</a:t>
            </a:r>
            <a:r>
              <a:rPr lang="en-US" sz="1600" dirty="0"/>
              <a:t>(xi) will always return +</a:t>
            </a:r>
            <a:r>
              <a:rPr lang="en-US" sz="1600" dirty="0" err="1"/>
              <a:t>ive</a:t>
            </a:r>
            <a:r>
              <a:rPr lang="en-US" sz="1600" dirty="0"/>
              <a:t>  value for correct prediction and –</a:t>
            </a:r>
            <a:r>
              <a:rPr lang="en-US" sz="1600" dirty="0" err="1"/>
              <a:t>ve</a:t>
            </a:r>
            <a:r>
              <a:rPr lang="en-US" sz="1600" dirty="0"/>
              <a:t> for incorrect</a:t>
            </a:r>
          </a:p>
          <a:p>
            <a:pPr marL="342900" indent="-342900">
              <a:buFont typeface="+mj-lt"/>
              <a:buAutoNum type="arabicPeriod"/>
            </a:pPr>
            <a:endParaRPr lang="en-US" sz="1600" dirty="0"/>
          </a:p>
          <a:p>
            <a:pPr marL="342900" indent="-342900">
              <a:buFont typeface="+mj-lt"/>
              <a:buAutoNum type="arabicPeriod"/>
            </a:pPr>
            <a:r>
              <a:rPr lang="en-US" sz="1600" dirty="0"/>
              <a:t>For correct prediction e^(-alpha * Yi*</a:t>
            </a:r>
            <a:r>
              <a:rPr lang="en-US" sz="1600" dirty="0" err="1"/>
              <a:t>Ht</a:t>
            </a:r>
            <a:r>
              <a:rPr lang="en-US" sz="1600" dirty="0"/>
              <a:t>(xi) will be 1/ e^(-alpha * Yi*</a:t>
            </a:r>
            <a:r>
              <a:rPr lang="en-US" sz="1600" dirty="0" err="1"/>
              <a:t>Ht</a:t>
            </a:r>
            <a:r>
              <a:rPr lang="en-US" sz="1600" dirty="0"/>
              <a:t>(xi) hence the new weight will become smaller than original weight Dt(</a:t>
            </a:r>
            <a:r>
              <a:rPr lang="en-US" sz="1600" dirty="0" err="1"/>
              <a:t>i</a:t>
            </a:r>
            <a:r>
              <a:rPr lang="en-US" sz="1600" dirty="0"/>
              <a:t>)</a:t>
            </a:r>
          </a:p>
          <a:p>
            <a:pPr marL="342900" indent="-342900">
              <a:buFont typeface="+mj-lt"/>
              <a:buAutoNum type="arabicPeriod"/>
            </a:pPr>
            <a:endParaRPr lang="en-US" sz="1600" dirty="0"/>
          </a:p>
          <a:p>
            <a:pPr marL="342900" indent="-342900">
              <a:buFont typeface="+mj-lt"/>
              <a:buAutoNum type="arabicPeriod"/>
            </a:pPr>
            <a:r>
              <a:rPr lang="en-US" sz="1600" dirty="0"/>
              <a:t>For incorrect prediction the expression will be e^ (- alpha * - (Yi * </a:t>
            </a:r>
            <a:r>
              <a:rPr lang="en-US" sz="1600" dirty="0" err="1"/>
              <a:t>Ht</a:t>
            </a:r>
            <a:r>
              <a:rPr lang="en-US" sz="1600" dirty="0"/>
              <a:t>(xi)) thus result in e^(alpha * Yi* H(xi). The new weight will become greater than previous weight for the record</a:t>
            </a:r>
          </a:p>
        </p:txBody>
      </p:sp>
    </p:spTree>
    <p:extLst>
      <p:ext uri="{BB962C8B-B14F-4D97-AF65-F5344CB8AC3E}">
        <p14:creationId xmlns:p14="http://schemas.microsoft.com/office/powerpoint/2010/main" val="3457974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2806922"/>
          </a:xfrm>
        </p:spPr>
        <p:txBody>
          <a:bodyPr wrap="square">
            <a:spAutoFit/>
          </a:bodyPr>
          <a:lstStyle/>
          <a:p>
            <a:pPr marL="0" indent="0">
              <a:buNone/>
            </a:pPr>
            <a:r>
              <a:rPr lang="en-US" sz="1800" u="sng" dirty="0">
                <a:latin typeface="Arial" charset="0"/>
              </a:rPr>
              <a:t>Two families of ensemble methods:</a:t>
            </a:r>
            <a:br>
              <a:rPr lang="en-US" dirty="0"/>
            </a:br>
            <a:endParaRPr lang="en-US" dirty="0"/>
          </a:p>
          <a:p>
            <a:pPr marL="457200" indent="-457200">
              <a:buFont typeface="+mj-lt"/>
              <a:buAutoNum type="arabicPeriod"/>
            </a:pPr>
            <a:r>
              <a:rPr lang="en-US" sz="1600" b="1" u="sng" dirty="0"/>
              <a:t>Averaging methods</a:t>
            </a:r>
            <a:r>
              <a:rPr lang="en-US" sz="1600" dirty="0"/>
              <a:t>, the driving principle is to build several estimators independently and then to average / vote  their predictions. On average, the combined estimator is usually better than any of the single base estimator because its variance is reduced.</a:t>
            </a:r>
          </a:p>
          <a:p>
            <a:pPr marL="400050" lvl="2" indent="0">
              <a:buNone/>
            </a:pPr>
            <a:r>
              <a:rPr lang="en-US" sz="1400" dirty="0">
                <a:cs typeface="Arial"/>
              </a:rPr>
              <a:t> E.g. Bagging methods, Forests of randomized trees, ...</a:t>
            </a:r>
          </a:p>
          <a:p>
            <a:pPr marL="342900" indent="-342900">
              <a:buFont typeface="+mj-lt"/>
              <a:buAutoNum type="arabicPeriod"/>
            </a:pPr>
            <a:endParaRPr lang="en-US" sz="1600" dirty="0"/>
          </a:p>
          <a:p>
            <a:pPr marL="457200" indent="-457200">
              <a:buFont typeface="+mj-lt"/>
              <a:buAutoNum type="arabicPeriod"/>
            </a:pPr>
            <a:r>
              <a:rPr lang="en-US" sz="1600" b="1" u="sng" dirty="0"/>
              <a:t>Boosting methods</a:t>
            </a:r>
            <a:r>
              <a:rPr lang="en-US" sz="1600" dirty="0"/>
              <a:t>, base estimators are built sequentially and one tries to reduce the bias of the combined estimator. The motivation is to combine several weak models to produce a powerful ensemble. E.g. AdaBoost, Gradient Tree Boosting, ...</a:t>
            </a:r>
            <a:endParaRPr lang="en-IN" sz="16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42840926"/>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5226046"/>
          </a:xfrm>
        </p:spPr>
        <p:txBody>
          <a:bodyPr wrap="square">
            <a:spAutoFit/>
          </a:bodyPr>
          <a:lstStyle/>
          <a:p>
            <a:pPr marL="342900" indent="-342900">
              <a:buNone/>
            </a:pPr>
            <a:r>
              <a:rPr lang="en-US" altLang="en-US" sz="1800" b="1" u="sng" dirty="0">
                <a:latin typeface="Arial" charset="0"/>
              </a:rPr>
              <a:t>Ensemble Methods – Averaging method </a:t>
            </a:r>
            <a:r>
              <a:rPr lang="en-US" altLang="en-US" sz="1800" dirty="0">
                <a:latin typeface="Arial" charset="0"/>
              </a:rPr>
              <a:t>- </a:t>
            </a:r>
            <a:r>
              <a:rPr lang="en-IN" sz="1600" b="1" dirty="0"/>
              <a:t>Bagging (</a:t>
            </a:r>
            <a:r>
              <a:rPr lang="en-US" sz="1600" b="1" dirty="0"/>
              <a:t>B</a:t>
            </a:r>
            <a:r>
              <a:rPr lang="en-US" sz="1600" dirty="0"/>
              <a:t>ootstrap </a:t>
            </a:r>
            <a:r>
              <a:rPr lang="en-US" sz="1600" b="1" dirty="0"/>
              <a:t>Agg</a:t>
            </a:r>
            <a:r>
              <a:rPr lang="en-US" sz="1600" dirty="0"/>
              <a:t>regation</a:t>
            </a:r>
            <a:r>
              <a:rPr lang="en-US" dirty="0"/>
              <a:t>)</a:t>
            </a:r>
            <a:r>
              <a:rPr lang="en-IN" sz="1600" b="1" dirty="0"/>
              <a:t> :</a:t>
            </a:r>
          </a:p>
          <a:p>
            <a:pPr marL="342900" indent="-342900">
              <a:buNone/>
            </a:pPr>
            <a:endParaRPr lang="en-IN" sz="1600" b="1" dirty="0"/>
          </a:p>
          <a:p>
            <a:pPr marL="342900" indent="-342900">
              <a:buFont typeface="+mj-lt"/>
              <a:buAutoNum type="arabicPeriod"/>
            </a:pPr>
            <a:r>
              <a:rPr lang="en-US" sz="1600" dirty="0"/>
              <a:t>Designed to improve the stability (small change in dataset change the model) and accuracy of classification and regression models</a:t>
            </a:r>
          </a:p>
          <a:p>
            <a:pPr marL="342900" indent="-342900">
              <a:buFont typeface="+mj-lt"/>
              <a:buAutoNum type="arabicPeriod"/>
            </a:pPr>
            <a:endParaRPr lang="en-US" sz="1600" dirty="0"/>
          </a:p>
          <a:p>
            <a:pPr marL="342900" indent="-342900">
              <a:buFont typeface="+mj-lt"/>
              <a:buAutoNum type="arabicPeriod"/>
            </a:pPr>
            <a:r>
              <a:rPr lang="en-US" sz="1600" dirty="0"/>
              <a:t>It  reduces variance errors and helps to avoid overfitting</a:t>
            </a:r>
          </a:p>
          <a:p>
            <a:pPr marL="342900" indent="-342900">
              <a:buFont typeface="+mj-lt"/>
              <a:buAutoNum type="arabicPeriod"/>
            </a:pPr>
            <a:endParaRPr lang="en-US" sz="1600" dirty="0"/>
          </a:p>
          <a:p>
            <a:pPr marL="342900" indent="-342900">
              <a:buFont typeface="+mj-lt"/>
              <a:buAutoNum type="arabicPeriod"/>
            </a:pPr>
            <a:r>
              <a:rPr lang="en-US" sz="1600" dirty="0"/>
              <a:t>Can be used with any type of machine learning model,  mostly used with Decision Tree</a:t>
            </a:r>
            <a:endParaRPr lang="en-IN" sz="1600" dirty="0"/>
          </a:p>
          <a:p>
            <a:pPr marL="342900" indent="-342900">
              <a:buFont typeface="+mj-lt"/>
              <a:buAutoNum type="arabicPeriod"/>
            </a:pPr>
            <a:endParaRPr lang="en-IN" sz="1600" dirty="0"/>
          </a:p>
          <a:p>
            <a:pPr marL="342900" indent="-342900">
              <a:buFont typeface="+mj-lt"/>
              <a:buAutoNum type="arabicPeriod"/>
            </a:pPr>
            <a:r>
              <a:rPr lang="en-IN" sz="1600" dirty="0"/>
              <a:t>Uses sampling with replacement to generate multiple samples of a given size. Sample may contain repeat data points</a:t>
            </a:r>
          </a:p>
          <a:p>
            <a:pPr marL="342900" indent="-342900">
              <a:buFont typeface="+mj-lt"/>
              <a:buAutoNum type="arabicPeriod"/>
            </a:pPr>
            <a:endParaRPr lang="en-IN" sz="1600" dirty="0"/>
          </a:p>
          <a:p>
            <a:pPr marL="342900" indent="-342900">
              <a:buFont typeface="+mj-lt"/>
              <a:buAutoNum type="arabicPeriod"/>
            </a:pPr>
            <a:r>
              <a:rPr lang="en-IN" sz="1600" dirty="0"/>
              <a:t>For large sample size, sample data is expected to have roughly 63.2% unique data points and the rest being duplicates</a:t>
            </a:r>
          </a:p>
          <a:p>
            <a:pPr marL="342900" indent="-342900">
              <a:buFont typeface="+mj-lt"/>
              <a:buAutoNum type="arabicPeriod"/>
            </a:pPr>
            <a:endParaRPr lang="en-IN" sz="1600" dirty="0"/>
          </a:p>
          <a:p>
            <a:pPr marL="342900" indent="-342900">
              <a:buFont typeface="+mj-lt"/>
              <a:buAutoNum type="arabicPeriod"/>
            </a:pPr>
            <a:r>
              <a:rPr lang="en-IN" sz="1600" dirty="0"/>
              <a:t>For classification bagging is used with voting to decide the class of an input while for regression average or median values are calculate</a:t>
            </a:r>
          </a:p>
          <a:p>
            <a:pPr marL="0" indent="0">
              <a:buNone/>
            </a:pPr>
            <a:endParaRPr lang="en-IN" sz="16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409ED4E2-D7B3-4200-9F52-1A2A712A724E}"/>
              </a:ext>
            </a:extLst>
          </p:cNvPr>
          <p:cNvSpPr txBox="1"/>
          <p:nvPr/>
        </p:nvSpPr>
        <p:spPr>
          <a:xfrm>
            <a:off x="460375" y="533400"/>
            <a:ext cx="6612108" cy="646331"/>
          </a:xfrm>
          <a:prstGeom prst="rect">
            <a:avLst/>
          </a:prstGeom>
          <a:noFill/>
        </p:spPr>
        <p:txBody>
          <a:bodyPr wrap="square" rtlCol="0">
            <a:spAutoFit/>
          </a:bodyPr>
          <a:lstStyle/>
          <a:p>
            <a:r>
              <a:rPr lang="en-US" altLang="en-US" b="1" u="sng" dirty="0"/>
              <a:t>Ensemble Methods </a:t>
            </a:r>
            <a:r>
              <a:rPr lang="en-US" altLang="en-US" dirty="0"/>
              <a:t>– How it should be built – ideal condition</a:t>
            </a:r>
            <a:endParaRPr lang="en-IN" sz="1600" dirty="0"/>
          </a:p>
          <a:p>
            <a:endParaRPr lang="en-US" dirty="0">
              <a:solidFill>
                <a:schemeClr val="tx1">
                  <a:lumMod val="50000"/>
                  <a:lumOff val="50000"/>
                </a:schemeClr>
              </a:solidFill>
            </a:endParaRPr>
          </a:p>
        </p:txBody>
      </p:sp>
      <p:sp>
        <p:nvSpPr>
          <p:cNvPr id="50" name="TextBox 49">
            <a:extLst>
              <a:ext uri="{FF2B5EF4-FFF2-40B4-BE49-F238E27FC236}">
                <a16:creationId xmlns:a16="http://schemas.microsoft.com/office/drawing/2014/main" id="{FE044E1C-DE34-42CB-B43D-1C6D4BE82EB2}"/>
              </a:ext>
            </a:extLst>
          </p:cNvPr>
          <p:cNvSpPr txBox="1"/>
          <p:nvPr/>
        </p:nvSpPr>
        <p:spPr>
          <a:xfrm>
            <a:off x="446754" y="1234164"/>
            <a:ext cx="1618123" cy="2062103"/>
          </a:xfrm>
          <a:prstGeom prst="rect">
            <a:avLst/>
          </a:prstGeom>
          <a:noFill/>
        </p:spPr>
        <p:txBody>
          <a:bodyPr wrap="square" rtlCol="0">
            <a:spAutoFit/>
          </a:bodyPr>
          <a:lstStyle/>
          <a:p>
            <a:r>
              <a:rPr lang="en-US" sz="1600" dirty="0"/>
              <a:t>Ideal Condition</a:t>
            </a:r>
          </a:p>
          <a:p>
            <a:endParaRPr lang="en-US" sz="1600" dirty="0"/>
          </a:p>
          <a:p>
            <a:r>
              <a:rPr lang="en-US" sz="1600" dirty="0"/>
              <a:t>Get multiple samples from the universe and train each model separately</a:t>
            </a:r>
          </a:p>
        </p:txBody>
      </p:sp>
      <p:sp>
        <p:nvSpPr>
          <p:cNvPr id="51" name="TextBox 50">
            <a:extLst>
              <a:ext uri="{FF2B5EF4-FFF2-40B4-BE49-F238E27FC236}">
                <a16:creationId xmlns:a16="http://schemas.microsoft.com/office/drawing/2014/main" id="{88F5C3C5-0122-4FE3-8E22-8EB9B885AD21}"/>
              </a:ext>
            </a:extLst>
          </p:cNvPr>
          <p:cNvSpPr txBox="1"/>
          <p:nvPr/>
        </p:nvSpPr>
        <p:spPr>
          <a:xfrm>
            <a:off x="340928" y="3698917"/>
            <a:ext cx="1945072" cy="1815882"/>
          </a:xfrm>
          <a:prstGeom prst="rect">
            <a:avLst/>
          </a:prstGeom>
          <a:noFill/>
        </p:spPr>
        <p:txBody>
          <a:bodyPr wrap="square" rtlCol="0">
            <a:spAutoFit/>
          </a:bodyPr>
          <a:lstStyle/>
          <a:p>
            <a:r>
              <a:rPr lang="en-US" sz="1600" dirty="0"/>
              <a:t>Create the ensemble of models. Each model is independent and errors are not correlated</a:t>
            </a:r>
          </a:p>
        </p:txBody>
      </p:sp>
      <p:grpSp>
        <p:nvGrpSpPr>
          <p:cNvPr id="79" name="Group 78">
            <a:extLst>
              <a:ext uri="{FF2B5EF4-FFF2-40B4-BE49-F238E27FC236}">
                <a16:creationId xmlns:a16="http://schemas.microsoft.com/office/drawing/2014/main" id="{A32A9893-46CA-4F3F-9884-EC017D5D7D73}"/>
              </a:ext>
            </a:extLst>
          </p:cNvPr>
          <p:cNvGrpSpPr/>
          <p:nvPr/>
        </p:nvGrpSpPr>
        <p:grpSpPr>
          <a:xfrm>
            <a:off x="2590800" y="1373798"/>
            <a:ext cx="6018224" cy="3579202"/>
            <a:chOff x="2456172" y="990600"/>
            <a:chExt cx="6018224" cy="2764864"/>
          </a:xfrm>
        </p:grpSpPr>
        <p:sp>
          <p:nvSpPr>
            <p:cNvPr id="2" name="Rectangle 1">
              <a:extLst>
                <a:ext uri="{FF2B5EF4-FFF2-40B4-BE49-F238E27FC236}">
                  <a16:creationId xmlns:a16="http://schemas.microsoft.com/office/drawing/2014/main" id="{08B7792F-5377-46E1-99EC-4C10C87D5855}"/>
                </a:ext>
              </a:extLst>
            </p:cNvPr>
            <p:cNvSpPr/>
            <p:nvPr/>
          </p:nvSpPr>
          <p:spPr>
            <a:xfrm>
              <a:off x="2722648" y="2634310"/>
              <a:ext cx="609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M-1</a:t>
              </a:r>
            </a:p>
          </p:txBody>
        </p:sp>
        <p:sp>
          <p:nvSpPr>
            <p:cNvPr id="7" name="Rectangle 6">
              <a:extLst>
                <a:ext uri="{FF2B5EF4-FFF2-40B4-BE49-F238E27FC236}">
                  <a16:creationId xmlns:a16="http://schemas.microsoft.com/office/drawing/2014/main" id="{7840EE1C-09C7-4B05-B9D3-983AB1EF8FB5}"/>
                </a:ext>
              </a:extLst>
            </p:cNvPr>
            <p:cNvSpPr/>
            <p:nvPr/>
          </p:nvSpPr>
          <p:spPr>
            <a:xfrm>
              <a:off x="4373686" y="2648424"/>
              <a:ext cx="609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M-2</a:t>
              </a:r>
            </a:p>
          </p:txBody>
        </p:sp>
        <p:sp>
          <p:nvSpPr>
            <p:cNvPr id="8" name="Rectangle 7">
              <a:extLst>
                <a:ext uri="{FF2B5EF4-FFF2-40B4-BE49-F238E27FC236}">
                  <a16:creationId xmlns:a16="http://schemas.microsoft.com/office/drawing/2014/main" id="{E58567F8-762E-46E7-9903-0738C2FC8E43}"/>
                </a:ext>
              </a:extLst>
            </p:cNvPr>
            <p:cNvSpPr/>
            <p:nvPr/>
          </p:nvSpPr>
          <p:spPr>
            <a:xfrm>
              <a:off x="5947604" y="2634310"/>
              <a:ext cx="609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M-3</a:t>
              </a:r>
            </a:p>
          </p:txBody>
        </p:sp>
        <p:sp>
          <p:nvSpPr>
            <p:cNvPr id="9" name="Rectangle 8">
              <a:extLst>
                <a:ext uri="{FF2B5EF4-FFF2-40B4-BE49-F238E27FC236}">
                  <a16:creationId xmlns:a16="http://schemas.microsoft.com/office/drawing/2014/main" id="{61030EF8-D9E3-4E26-A940-6785CF900AFD}"/>
                </a:ext>
              </a:extLst>
            </p:cNvPr>
            <p:cNvSpPr/>
            <p:nvPr/>
          </p:nvSpPr>
          <p:spPr>
            <a:xfrm>
              <a:off x="7550503" y="2634310"/>
              <a:ext cx="609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M-n</a:t>
              </a:r>
            </a:p>
          </p:txBody>
        </p:sp>
        <p:grpSp>
          <p:nvGrpSpPr>
            <p:cNvPr id="62" name="Group 61">
              <a:extLst>
                <a:ext uri="{FF2B5EF4-FFF2-40B4-BE49-F238E27FC236}">
                  <a16:creationId xmlns:a16="http://schemas.microsoft.com/office/drawing/2014/main" id="{02395908-1194-4FEE-BB5A-29CE8C73A703}"/>
                </a:ext>
              </a:extLst>
            </p:cNvPr>
            <p:cNvGrpSpPr/>
            <p:nvPr/>
          </p:nvGrpSpPr>
          <p:grpSpPr>
            <a:xfrm>
              <a:off x="2456172" y="1986783"/>
              <a:ext cx="1353828" cy="433102"/>
              <a:chOff x="2456172" y="1986782"/>
              <a:chExt cx="1323348" cy="557213"/>
            </a:xfrm>
          </p:grpSpPr>
          <p:pic>
            <p:nvPicPr>
              <p:cNvPr id="6" name="Picture 5">
                <a:extLst>
                  <a:ext uri="{FF2B5EF4-FFF2-40B4-BE49-F238E27FC236}">
                    <a16:creationId xmlns:a16="http://schemas.microsoft.com/office/drawing/2014/main" id="{6ABDF77F-038E-4F3B-BD15-3C73A575518C}"/>
                  </a:ext>
                </a:extLst>
              </p:cNvPr>
              <p:cNvPicPr>
                <a:picLocks noChangeAspect="1"/>
              </p:cNvPicPr>
              <p:nvPr/>
            </p:nvPicPr>
            <p:blipFill>
              <a:blip r:embed="rId2"/>
              <a:stretch>
                <a:fillRect/>
              </a:stretch>
            </p:blipFill>
            <p:spPr>
              <a:xfrm>
                <a:off x="2456172" y="1986782"/>
                <a:ext cx="1323348" cy="557213"/>
              </a:xfrm>
              <a:prstGeom prst="rect">
                <a:avLst/>
              </a:prstGeom>
            </p:spPr>
          </p:pic>
          <p:sp>
            <p:nvSpPr>
              <p:cNvPr id="19" name="TextBox 18">
                <a:extLst>
                  <a:ext uri="{FF2B5EF4-FFF2-40B4-BE49-F238E27FC236}">
                    <a16:creationId xmlns:a16="http://schemas.microsoft.com/office/drawing/2014/main" id="{80241E31-A2AE-42B1-B413-F8A30C528CBA}"/>
                  </a:ext>
                </a:extLst>
              </p:cNvPr>
              <p:cNvSpPr txBox="1"/>
              <p:nvPr/>
            </p:nvSpPr>
            <p:spPr>
              <a:xfrm>
                <a:off x="2579472" y="2175955"/>
                <a:ext cx="1143000" cy="253916"/>
              </a:xfrm>
              <a:prstGeom prst="rect">
                <a:avLst/>
              </a:prstGeom>
              <a:noFill/>
            </p:spPr>
            <p:txBody>
              <a:bodyPr wrap="square" rtlCol="0">
                <a:spAutoFit/>
              </a:bodyPr>
              <a:lstStyle/>
              <a:p>
                <a:r>
                  <a:rPr lang="en-US" sz="1050" dirty="0"/>
                  <a:t>Training Data 1</a:t>
                </a:r>
              </a:p>
            </p:txBody>
          </p:sp>
        </p:grpSp>
        <p:sp>
          <p:nvSpPr>
            <p:cNvPr id="38" name="Rectangle 37">
              <a:extLst>
                <a:ext uri="{FF2B5EF4-FFF2-40B4-BE49-F238E27FC236}">
                  <a16:creationId xmlns:a16="http://schemas.microsoft.com/office/drawing/2014/main" id="{2DF96B86-EB3A-45C8-A0B6-69984CD3A3A2}"/>
                </a:ext>
              </a:extLst>
            </p:cNvPr>
            <p:cNvSpPr/>
            <p:nvPr/>
          </p:nvSpPr>
          <p:spPr>
            <a:xfrm>
              <a:off x="2691126" y="3386792"/>
              <a:ext cx="609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M-1</a:t>
              </a:r>
            </a:p>
          </p:txBody>
        </p:sp>
        <p:sp>
          <p:nvSpPr>
            <p:cNvPr id="40" name="Rectangle 39">
              <a:extLst>
                <a:ext uri="{FF2B5EF4-FFF2-40B4-BE49-F238E27FC236}">
                  <a16:creationId xmlns:a16="http://schemas.microsoft.com/office/drawing/2014/main" id="{965155D0-9205-4FC9-A43C-865637924F07}"/>
                </a:ext>
              </a:extLst>
            </p:cNvPr>
            <p:cNvSpPr/>
            <p:nvPr/>
          </p:nvSpPr>
          <p:spPr>
            <a:xfrm>
              <a:off x="4019795" y="3390411"/>
              <a:ext cx="609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M-2</a:t>
              </a:r>
            </a:p>
          </p:txBody>
        </p:sp>
        <p:sp>
          <p:nvSpPr>
            <p:cNvPr id="41" name="Rectangle 40">
              <a:extLst>
                <a:ext uri="{FF2B5EF4-FFF2-40B4-BE49-F238E27FC236}">
                  <a16:creationId xmlns:a16="http://schemas.microsoft.com/office/drawing/2014/main" id="{40C46AE1-69EB-42DB-AF5B-5B8078A9F419}"/>
                </a:ext>
              </a:extLst>
            </p:cNvPr>
            <p:cNvSpPr/>
            <p:nvPr/>
          </p:nvSpPr>
          <p:spPr>
            <a:xfrm>
              <a:off x="5872722" y="3390411"/>
              <a:ext cx="609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M-3</a:t>
              </a:r>
            </a:p>
          </p:txBody>
        </p:sp>
        <p:sp>
          <p:nvSpPr>
            <p:cNvPr id="42" name="Rectangle 41">
              <a:extLst>
                <a:ext uri="{FF2B5EF4-FFF2-40B4-BE49-F238E27FC236}">
                  <a16:creationId xmlns:a16="http://schemas.microsoft.com/office/drawing/2014/main" id="{A1327A73-F472-44B5-B75F-3B69ECC8F481}"/>
                </a:ext>
              </a:extLst>
            </p:cNvPr>
            <p:cNvSpPr/>
            <p:nvPr/>
          </p:nvSpPr>
          <p:spPr>
            <a:xfrm>
              <a:off x="7539978" y="3386792"/>
              <a:ext cx="609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M-n</a:t>
              </a:r>
            </a:p>
          </p:txBody>
        </p:sp>
        <p:sp>
          <p:nvSpPr>
            <p:cNvPr id="48" name="Rectangle 47">
              <a:extLst>
                <a:ext uri="{FF2B5EF4-FFF2-40B4-BE49-F238E27FC236}">
                  <a16:creationId xmlns:a16="http://schemas.microsoft.com/office/drawing/2014/main" id="{DCBF0216-8D49-42E0-81EF-73A0A2A345A5}"/>
                </a:ext>
              </a:extLst>
            </p:cNvPr>
            <p:cNvSpPr/>
            <p:nvPr/>
          </p:nvSpPr>
          <p:spPr>
            <a:xfrm>
              <a:off x="2667000" y="3352800"/>
              <a:ext cx="5555123" cy="402664"/>
            </a:xfrm>
            <a:prstGeom prst="rect">
              <a:avLst/>
            </a:prstGeom>
            <a:solidFill>
              <a:schemeClr val="accent4">
                <a:lumMod val="60000"/>
                <a:lumOff val="40000"/>
                <a:alpha val="3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hought Bubble: Cloud 2">
              <a:extLst>
                <a:ext uri="{FF2B5EF4-FFF2-40B4-BE49-F238E27FC236}">
                  <a16:creationId xmlns:a16="http://schemas.microsoft.com/office/drawing/2014/main" id="{D92826EF-982E-48E4-B2D7-9B16F2B9ADD0}"/>
                </a:ext>
              </a:extLst>
            </p:cNvPr>
            <p:cNvSpPr/>
            <p:nvPr/>
          </p:nvSpPr>
          <p:spPr>
            <a:xfrm>
              <a:off x="3810000" y="990600"/>
              <a:ext cx="2819400" cy="658523"/>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Universe</a:t>
              </a:r>
            </a:p>
          </p:txBody>
        </p:sp>
        <p:cxnSp>
          <p:nvCxnSpPr>
            <p:cNvPr id="61" name="Connector: Elbow 60">
              <a:extLst>
                <a:ext uri="{FF2B5EF4-FFF2-40B4-BE49-F238E27FC236}">
                  <a16:creationId xmlns:a16="http://schemas.microsoft.com/office/drawing/2014/main" id="{207273FC-3631-4C53-83F6-388D7945AFD0}"/>
                </a:ext>
              </a:extLst>
            </p:cNvPr>
            <p:cNvCxnSpPr>
              <a:stCxn id="3" idx="1"/>
              <a:endCxn id="6" idx="0"/>
            </p:cNvCxnSpPr>
            <p:nvPr/>
          </p:nvCxnSpPr>
          <p:spPr>
            <a:xfrm rot="5400000">
              <a:off x="4007213" y="774295"/>
              <a:ext cx="338361" cy="208661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1DD4DEDE-B0DB-4643-8A46-E1A3BF84DCD2}"/>
                </a:ext>
              </a:extLst>
            </p:cNvPr>
            <p:cNvGrpSpPr/>
            <p:nvPr/>
          </p:nvGrpSpPr>
          <p:grpSpPr>
            <a:xfrm>
              <a:off x="4047486" y="2004928"/>
              <a:ext cx="1353828" cy="433102"/>
              <a:chOff x="2456172" y="1986782"/>
              <a:chExt cx="1323348" cy="557213"/>
            </a:xfrm>
          </p:grpSpPr>
          <p:pic>
            <p:nvPicPr>
              <p:cNvPr id="64" name="Picture 63">
                <a:extLst>
                  <a:ext uri="{FF2B5EF4-FFF2-40B4-BE49-F238E27FC236}">
                    <a16:creationId xmlns:a16="http://schemas.microsoft.com/office/drawing/2014/main" id="{E4983F7C-C8DE-4536-AD4F-46687F1D203D}"/>
                  </a:ext>
                </a:extLst>
              </p:cNvPr>
              <p:cNvPicPr>
                <a:picLocks noChangeAspect="1"/>
              </p:cNvPicPr>
              <p:nvPr/>
            </p:nvPicPr>
            <p:blipFill>
              <a:blip r:embed="rId2"/>
              <a:stretch>
                <a:fillRect/>
              </a:stretch>
            </p:blipFill>
            <p:spPr>
              <a:xfrm>
                <a:off x="2456172" y="1986782"/>
                <a:ext cx="1323348" cy="557213"/>
              </a:xfrm>
              <a:prstGeom prst="rect">
                <a:avLst/>
              </a:prstGeom>
            </p:spPr>
          </p:pic>
          <p:sp>
            <p:nvSpPr>
              <p:cNvPr id="65" name="TextBox 64">
                <a:extLst>
                  <a:ext uri="{FF2B5EF4-FFF2-40B4-BE49-F238E27FC236}">
                    <a16:creationId xmlns:a16="http://schemas.microsoft.com/office/drawing/2014/main" id="{2CB4E4D8-4703-48C6-9C6A-FB14BB1BDDA2}"/>
                  </a:ext>
                </a:extLst>
              </p:cNvPr>
              <p:cNvSpPr txBox="1"/>
              <p:nvPr/>
            </p:nvSpPr>
            <p:spPr>
              <a:xfrm>
                <a:off x="2579472" y="2175954"/>
                <a:ext cx="1143000" cy="326679"/>
              </a:xfrm>
              <a:prstGeom prst="rect">
                <a:avLst/>
              </a:prstGeom>
              <a:noFill/>
            </p:spPr>
            <p:txBody>
              <a:bodyPr wrap="square" rtlCol="0">
                <a:spAutoFit/>
              </a:bodyPr>
              <a:lstStyle/>
              <a:p>
                <a:r>
                  <a:rPr lang="en-US" sz="1050" dirty="0"/>
                  <a:t>Training Data 2</a:t>
                </a:r>
              </a:p>
            </p:txBody>
          </p:sp>
        </p:grpSp>
        <p:grpSp>
          <p:nvGrpSpPr>
            <p:cNvPr id="66" name="Group 65">
              <a:extLst>
                <a:ext uri="{FF2B5EF4-FFF2-40B4-BE49-F238E27FC236}">
                  <a16:creationId xmlns:a16="http://schemas.microsoft.com/office/drawing/2014/main" id="{CDCF9573-06B0-46F2-93AB-894AD3A2E32A}"/>
                </a:ext>
              </a:extLst>
            </p:cNvPr>
            <p:cNvGrpSpPr/>
            <p:nvPr/>
          </p:nvGrpSpPr>
          <p:grpSpPr>
            <a:xfrm>
              <a:off x="5584027" y="2015949"/>
              <a:ext cx="1353828" cy="433102"/>
              <a:chOff x="2456172" y="1986782"/>
              <a:chExt cx="1323348" cy="557213"/>
            </a:xfrm>
          </p:grpSpPr>
          <p:pic>
            <p:nvPicPr>
              <p:cNvPr id="67" name="Picture 66">
                <a:extLst>
                  <a:ext uri="{FF2B5EF4-FFF2-40B4-BE49-F238E27FC236}">
                    <a16:creationId xmlns:a16="http://schemas.microsoft.com/office/drawing/2014/main" id="{971DB7FA-E530-481A-8135-EE42AA44431D}"/>
                  </a:ext>
                </a:extLst>
              </p:cNvPr>
              <p:cNvPicPr>
                <a:picLocks noChangeAspect="1"/>
              </p:cNvPicPr>
              <p:nvPr/>
            </p:nvPicPr>
            <p:blipFill>
              <a:blip r:embed="rId2"/>
              <a:stretch>
                <a:fillRect/>
              </a:stretch>
            </p:blipFill>
            <p:spPr>
              <a:xfrm>
                <a:off x="2456172" y="1986782"/>
                <a:ext cx="1323348" cy="557213"/>
              </a:xfrm>
              <a:prstGeom prst="rect">
                <a:avLst/>
              </a:prstGeom>
            </p:spPr>
          </p:pic>
          <p:sp>
            <p:nvSpPr>
              <p:cNvPr id="68" name="TextBox 67">
                <a:extLst>
                  <a:ext uri="{FF2B5EF4-FFF2-40B4-BE49-F238E27FC236}">
                    <a16:creationId xmlns:a16="http://schemas.microsoft.com/office/drawing/2014/main" id="{9BE31D84-3D7F-4E2F-B039-713A4528CF9B}"/>
                  </a:ext>
                </a:extLst>
              </p:cNvPr>
              <p:cNvSpPr txBox="1"/>
              <p:nvPr/>
            </p:nvSpPr>
            <p:spPr>
              <a:xfrm>
                <a:off x="2579472" y="2175954"/>
                <a:ext cx="1143000" cy="326679"/>
              </a:xfrm>
              <a:prstGeom prst="rect">
                <a:avLst/>
              </a:prstGeom>
              <a:noFill/>
            </p:spPr>
            <p:txBody>
              <a:bodyPr wrap="square" rtlCol="0">
                <a:spAutoFit/>
              </a:bodyPr>
              <a:lstStyle/>
              <a:p>
                <a:r>
                  <a:rPr lang="en-US" sz="1050" dirty="0"/>
                  <a:t>Training Data 3</a:t>
                </a:r>
              </a:p>
            </p:txBody>
          </p:sp>
        </p:grpSp>
        <p:grpSp>
          <p:nvGrpSpPr>
            <p:cNvPr id="69" name="Group 68">
              <a:extLst>
                <a:ext uri="{FF2B5EF4-FFF2-40B4-BE49-F238E27FC236}">
                  <a16:creationId xmlns:a16="http://schemas.microsoft.com/office/drawing/2014/main" id="{5CD93E83-6694-405F-8587-23B8534DDF7F}"/>
                </a:ext>
              </a:extLst>
            </p:cNvPr>
            <p:cNvGrpSpPr/>
            <p:nvPr/>
          </p:nvGrpSpPr>
          <p:grpSpPr>
            <a:xfrm>
              <a:off x="7120568" y="2015949"/>
              <a:ext cx="1353828" cy="433102"/>
              <a:chOff x="2456172" y="1986782"/>
              <a:chExt cx="1323348" cy="557213"/>
            </a:xfrm>
          </p:grpSpPr>
          <p:pic>
            <p:nvPicPr>
              <p:cNvPr id="70" name="Picture 69">
                <a:extLst>
                  <a:ext uri="{FF2B5EF4-FFF2-40B4-BE49-F238E27FC236}">
                    <a16:creationId xmlns:a16="http://schemas.microsoft.com/office/drawing/2014/main" id="{F4673573-660B-4E94-A5D7-9693B145E431}"/>
                  </a:ext>
                </a:extLst>
              </p:cNvPr>
              <p:cNvPicPr>
                <a:picLocks noChangeAspect="1"/>
              </p:cNvPicPr>
              <p:nvPr/>
            </p:nvPicPr>
            <p:blipFill>
              <a:blip r:embed="rId2"/>
              <a:stretch>
                <a:fillRect/>
              </a:stretch>
            </p:blipFill>
            <p:spPr>
              <a:xfrm>
                <a:off x="2456172" y="1986782"/>
                <a:ext cx="1323348" cy="557213"/>
              </a:xfrm>
              <a:prstGeom prst="rect">
                <a:avLst/>
              </a:prstGeom>
            </p:spPr>
          </p:pic>
          <p:sp>
            <p:nvSpPr>
              <p:cNvPr id="71" name="TextBox 70">
                <a:extLst>
                  <a:ext uri="{FF2B5EF4-FFF2-40B4-BE49-F238E27FC236}">
                    <a16:creationId xmlns:a16="http://schemas.microsoft.com/office/drawing/2014/main" id="{0BB40E73-EB4A-42C8-A843-0A2F16C148B3}"/>
                  </a:ext>
                </a:extLst>
              </p:cNvPr>
              <p:cNvSpPr txBox="1"/>
              <p:nvPr/>
            </p:nvSpPr>
            <p:spPr>
              <a:xfrm>
                <a:off x="2579472" y="2175954"/>
                <a:ext cx="1143000" cy="326679"/>
              </a:xfrm>
              <a:prstGeom prst="rect">
                <a:avLst/>
              </a:prstGeom>
              <a:noFill/>
            </p:spPr>
            <p:txBody>
              <a:bodyPr wrap="square" rtlCol="0">
                <a:spAutoFit/>
              </a:bodyPr>
              <a:lstStyle/>
              <a:p>
                <a:r>
                  <a:rPr lang="en-US" sz="1050" dirty="0"/>
                  <a:t>Training Data n</a:t>
                </a:r>
              </a:p>
            </p:txBody>
          </p:sp>
        </p:grpSp>
        <p:cxnSp>
          <p:nvCxnSpPr>
            <p:cNvPr id="73" name="Connector: Elbow 72">
              <a:extLst>
                <a:ext uri="{FF2B5EF4-FFF2-40B4-BE49-F238E27FC236}">
                  <a16:creationId xmlns:a16="http://schemas.microsoft.com/office/drawing/2014/main" id="{E5FB3DBC-1F41-4665-80BD-6A93A02AF25F}"/>
                </a:ext>
              </a:extLst>
            </p:cNvPr>
            <p:cNvCxnSpPr>
              <a:stCxn id="3" idx="1"/>
              <a:endCxn id="67" idx="0"/>
            </p:cNvCxnSpPr>
            <p:nvPr/>
          </p:nvCxnSpPr>
          <p:spPr>
            <a:xfrm rot="16200000" flipH="1">
              <a:off x="5556557" y="1311564"/>
              <a:ext cx="367527" cy="104124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C9195D64-C5A8-4883-9827-EFC5DA87CE36}"/>
                </a:ext>
              </a:extLst>
            </p:cNvPr>
            <p:cNvCxnSpPr>
              <a:stCxn id="3" idx="1"/>
              <a:endCxn id="64" idx="0"/>
            </p:cNvCxnSpPr>
            <p:nvPr/>
          </p:nvCxnSpPr>
          <p:spPr>
            <a:xfrm rot="5400000">
              <a:off x="4793797" y="1579025"/>
              <a:ext cx="356506" cy="4953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Connector: Elbow 76">
              <a:extLst>
                <a:ext uri="{FF2B5EF4-FFF2-40B4-BE49-F238E27FC236}">
                  <a16:creationId xmlns:a16="http://schemas.microsoft.com/office/drawing/2014/main" id="{B3D6A7D3-921A-4C21-8F1D-6C012BF26272}"/>
                </a:ext>
              </a:extLst>
            </p:cNvPr>
            <p:cNvCxnSpPr>
              <a:stCxn id="3" idx="1"/>
              <a:endCxn id="70" idx="0"/>
            </p:cNvCxnSpPr>
            <p:nvPr/>
          </p:nvCxnSpPr>
          <p:spPr>
            <a:xfrm rot="16200000" flipH="1">
              <a:off x="6324828" y="543294"/>
              <a:ext cx="367527" cy="257778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78" name="Right Brace 77">
              <a:extLst>
                <a:ext uri="{FF2B5EF4-FFF2-40B4-BE49-F238E27FC236}">
                  <a16:creationId xmlns:a16="http://schemas.microsoft.com/office/drawing/2014/main" id="{A3A8BE56-1BDD-4FA7-94F5-C82BEAA993D0}"/>
                </a:ext>
              </a:extLst>
            </p:cNvPr>
            <p:cNvSpPr/>
            <p:nvPr/>
          </p:nvSpPr>
          <p:spPr>
            <a:xfrm rot="5400000">
              <a:off x="5203453" y="374690"/>
              <a:ext cx="304800" cy="560850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73BF65BC-5C31-4323-8B14-F7D04606BA5A}"/>
              </a:ext>
            </a:extLst>
          </p:cNvPr>
          <p:cNvSpPr txBox="1"/>
          <p:nvPr/>
        </p:nvSpPr>
        <p:spPr>
          <a:xfrm>
            <a:off x="304800" y="5791200"/>
            <a:ext cx="5258280" cy="369332"/>
          </a:xfrm>
          <a:prstGeom prst="rect">
            <a:avLst/>
          </a:prstGeom>
          <a:noFill/>
        </p:spPr>
        <p:txBody>
          <a:bodyPr wrap="square" rtlCol="0">
            <a:spAutoFit/>
          </a:bodyPr>
          <a:lstStyle/>
          <a:p>
            <a:r>
              <a:rPr lang="en-US" dirty="0"/>
              <a:t>Multi-sampling is usually not an option</a:t>
            </a:r>
          </a:p>
        </p:txBody>
      </p:sp>
    </p:spTree>
    <p:extLst>
      <p:ext uri="{BB962C8B-B14F-4D97-AF65-F5344CB8AC3E}">
        <p14:creationId xmlns:p14="http://schemas.microsoft.com/office/powerpoint/2010/main" val="79967153"/>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990600"/>
            <a:ext cx="8795664" cy="5139869"/>
          </a:xfrm>
        </p:spPr>
        <p:txBody>
          <a:bodyPr wrap="square">
            <a:spAutoFit/>
          </a:bodyPr>
          <a:lstStyle/>
          <a:p>
            <a:pPr marL="342900" indent="-342900">
              <a:buFont typeface="+mj-lt"/>
              <a:buAutoNum type="arabicPeriod"/>
            </a:pPr>
            <a:endParaRPr lang="en-US" sz="1800" dirty="0"/>
          </a:p>
          <a:p>
            <a:pPr marL="342900" indent="-342900">
              <a:buFont typeface="+mj-lt"/>
              <a:buAutoNum type="arabicPeriod"/>
            </a:pPr>
            <a:r>
              <a:rPr lang="en-US" sz="1800" dirty="0"/>
              <a:t>Need to create different models from the same sample. How ?</a:t>
            </a:r>
          </a:p>
          <a:p>
            <a:pPr marL="342900" indent="-342900">
              <a:buFont typeface="+mj-lt"/>
              <a:buAutoNum type="arabicPeriod"/>
            </a:pPr>
            <a:r>
              <a:rPr lang="en-US" sz="1800" dirty="0"/>
              <a:t>Solution – Bootstrap sampling or sampling with replacement</a:t>
            </a:r>
          </a:p>
          <a:p>
            <a:pPr marL="854075" lvl="1" indent="-342900">
              <a:buFont typeface="+mj-lt"/>
              <a:buAutoNum type="alphaLcPeriod"/>
            </a:pPr>
            <a:r>
              <a:rPr lang="en-US" sz="1600" dirty="0"/>
              <a:t>Take original sample of size n number of records / data points. For e.g. n = 10</a:t>
            </a:r>
          </a:p>
          <a:p>
            <a:pPr marL="854075" lvl="1" indent="-342900">
              <a:buFont typeface="+mj-lt"/>
              <a:buAutoNum type="alphaLcPeriod"/>
            </a:pPr>
            <a:r>
              <a:rPr lang="en-US" sz="1600" dirty="0"/>
              <a:t>Create n bootstrap samples of size n from the original sample using random function (sampling with replacement). For e.g. – </a:t>
            </a:r>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r>
              <a:rPr lang="en-US" sz="1800" dirty="0"/>
              <a:t>Each bootstrap sample </a:t>
            </a:r>
            <a:r>
              <a:rPr lang="en-US" sz="1800" dirty="0" err="1"/>
              <a:t>BSi</a:t>
            </a:r>
            <a:r>
              <a:rPr lang="en-US" sz="1800" dirty="0"/>
              <a:t> (where </a:t>
            </a:r>
            <a:r>
              <a:rPr lang="en-US" sz="1800" dirty="0" err="1"/>
              <a:t>i</a:t>
            </a:r>
            <a:r>
              <a:rPr lang="en-US" sz="1800" dirty="0"/>
              <a:t> is index number) will be different from other bootstrap samples. They will not be mirror images</a:t>
            </a:r>
          </a:p>
          <a:p>
            <a:pPr marL="342900" indent="-342900">
              <a:buFont typeface="+mj-lt"/>
              <a:buAutoNum type="arabicPeriod"/>
            </a:pPr>
            <a:r>
              <a:rPr lang="en-US" sz="1800" dirty="0"/>
              <a:t>Each bootstrap sample may have repeating records</a:t>
            </a:r>
          </a:p>
          <a:p>
            <a:pPr marL="342900" indent="-342900">
              <a:buFont typeface="+mj-lt"/>
              <a:buAutoNum type="arabicPeriod"/>
            </a:pPr>
            <a:r>
              <a:rPr lang="en-US" sz="1800" dirty="0"/>
              <a:t>Each bootstrap sample represents sample from universe with different variance</a:t>
            </a:r>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B85D172E-2D07-4057-9BE5-2F6E25EA8A27}"/>
              </a:ext>
            </a:extLst>
          </p:cNvPr>
          <p:cNvSpPr txBox="1"/>
          <p:nvPr/>
        </p:nvSpPr>
        <p:spPr>
          <a:xfrm>
            <a:off x="460375" y="533400"/>
            <a:ext cx="4949825" cy="646331"/>
          </a:xfrm>
          <a:prstGeom prst="rect">
            <a:avLst/>
          </a:prstGeom>
          <a:noFill/>
        </p:spPr>
        <p:txBody>
          <a:bodyPr wrap="square" rtlCol="0">
            <a:spAutoFit/>
          </a:bodyPr>
          <a:lstStyle/>
          <a:p>
            <a:r>
              <a:rPr lang="en-US" altLang="en-US" b="1" u="sng" dirty="0"/>
              <a:t>Ensemble Methods </a:t>
            </a:r>
            <a:r>
              <a:rPr lang="en-US" altLang="en-US" dirty="0"/>
              <a:t>– </a:t>
            </a:r>
            <a:r>
              <a:rPr lang="en-US" altLang="en-US" b="1" dirty="0"/>
              <a:t>Bootstrap sampling</a:t>
            </a:r>
            <a:endParaRPr lang="en-IN" sz="1600" b="1" dirty="0"/>
          </a:p>
          <a:p>
            <a:endParaRPr lang="en-US" dirty="0">
              <a:solidFill>
                <a:schemeClr val="tx1">
                  <a:lumMod val="50000"/>
                  <a:lumOff val="50000"/>
                </a:schemeClr>
              </a:solidFill>
            </a:endParaRPr>
          </a:p>
        </p:txBody>
      </p:sp>
      <p:pic>
        <p:nvPicPr>
          <p:cNvPr id="48" name="Picture 47">
            <a:extLst>
              <a:ext uri="{FF2B5EF4-FFF2-40B4-BE49-F238E27FC236}">
                <a16:creationId xmlns:a16="http://schemas.microsoft.com/office/drawing/2014/main" id="{9E05C6AD-A5CC-4759-9C85-771446CCC138}"/>
              </a:ext>
            </a:extLst>
          </p:cNvPr>
          <p:cNvPicPr>
            <a:picLocks noChangeAspect="1"/>
          </p:cNvPicPr>
          <p:nvPr/>
        </p:nvPicPr>
        <p:blipFill>
          <a:blip r:embed="rId3"/>
          <a:stretch>
            <a:fillRect/>
          </a:stretch>
        </p:blipFill>
        <p:spPr>
          <a:xfrm>
            <a:off x="1524000" y="3124200"/>
            <a:ext cx="6934201" cy="1312157"/>
          </a:xfrm>
          <a:prstGeom prst="rect">
            <a:avLst/>
          </a:prstGeom>
        </p:spPr>
      </p:pic>
      <p:sp>
        <p:nvSpPr>
          <p:cNvPr id="49" name="TextBox 48">
            <a:extLst>
              <a:ext uri="{FF2B5EF4-FFF2-40B4-BE49-F238E27FC236}">
                <a16:creationId xmlns:a16="http://schemas.microsoft.com/office/drawing/2014/main" id="{AE84D1D3-7239-4792-BE35-93D12D9DAD30}"/>
              </a:ext>
            </a:extLst>
          </p:cNvPr>
          <p:cNvSpPr txBox="1"/>
          <p:nvPr/>
        </p:nvSpPr>
        <p:spPr>
          <a:xfrm>
            <a:off x="1524000" y="4495800"/>
            <a:ext cx="6934201" cy="276999"/>
          </a:xfrm>
          <a:prstGeom prst="rect">
            <a:avLst/>
          </a:prstGeom>
          <a:noFill/>
        </p:spPr>
        <p:txBody>
          <a:bodyPr wrap="square" rtlCol="0">
            <a:spAutoFit/>
          </a:bodyPr>
          <a:lstStyle/>
          <a:p>
            <a:r>
              <a:rPr lang="en-US" sz="1200" dirty="0"/>
              <a:t>Source: http://www.utdallas.edu/~nrr150130/cs7301/2016fa/lects/Lecture_10_Ensemble.pdf</a:t>
            </a:r>
          </a:p>
        </p:txBody>
      </p:sp>
      <p:sp>
        <p:nvSpPr>
          <p:cNvPr id="2" name="Rectangle 1">
            <a:extLst>
              <a:ext uri="{FF2B5EF4-FFF2-40B4-BE49-F238E27FC236}">
                <a16:creationId xmlns:a16="http://schemas.microsoft.com/office/drawing/2014/main" id="{33AB7F41-81A0-461A-9143-BB28FFE390D7}"/>
              </a:ext>
            </a:extLst>
          </p:cNvPr>
          <p:cNvSpPr/>
          <p:nvPr/>
        </p:nvSpPr>
        <p:spPr>
          <a:xfrm>
            <a:off x="4446616" y="6051512"/>
            <a:ext cx="4572000" cy="415498"/>
          </a:xfrm>
          <a:prstGeom prst="rect">
            <a:avLst/>
          </a:prstGeom>
        </p:spPr>
        <p:txBody>
          <a:bodyPr>
            <a:spAutoFit/>
          </a:bodyPr>
          <a:lstStyle/>
          <a:p>
            <a:r>
              <a:rPr lang="en-US" sz="1050" dirty="0" err="1"/>
              <a:t>Bootstrapping_introduction.ipynb</a:t>
            </a:r>
            <a:r>
              <a:rPr lang="en-US" sz="1050" dirty="0"/>
              <a:t>          </a:t>
            </a:r>
            <a:r>
              <a:rPr lang="en-US" sz="1050" dirty="0" err="1"/>
              <a:t>Bootstrapping_Confidence_Level.ipynb</a:t>
            </a:r>
            <a:endParaRPr lang="en-US" sz="1050" dirty="0"/>
          </a:p>
        </p:txBody>
      </p:sp>
    </p:spTree>
    <p:extLst>
      <p:ext uri="{BB962C8B-B14F-4D97-AF65-F5344CB8AC3E}">
        <p14:creationId xmlns:p14="http://schemas.microsoft.com/office/powerpoint/2010/main" val="4040446983"/>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B2206A-C841-4217-8E3D-327830683245}"/>
              </a:ext>
            </a:extLst>
          </p:cNvPr>
          <p:cNvPicPr>
            <a:picLocks noChangeAspect="1"/>
          </p:cNvPicPr>
          <p:nvPr/>
        </p:nvPicPr>
        <p:blipFill>
          <a:blip r:embed="rId2"/>
          <a:stretch>
            <a:fillRect/>
          </a:stretch>
        </p:blipFill>
        <p:spPr>
          <a:xfrm>
            <a:off x="2428875" y="1843087"/>
            <a:ext cx="4286250" cy="3171825"/>
          </a:xfrm>
          <a:prstGeom prst="rect">
            <a:avLst/>
          </a:prstGeom>
        </p:spPr>
      </p:pic>
      <p:sp>
        <p:nvSpPr>
          <p:cNvPr id="5" name="Rectangle 2">
            <a:extLst>
              <a:ext uri="{FF2B5EF4-FFF2-40B4-BE49-F238E27FC236}">
                <a16:creationId xmlns:a16="http://schemas.microsoft.com/office/drawing/2014/main" id="{1DC02C1D-0FBE-496E-8881-C98EBD527711}"/>
              </a:ext>
            </a:extLst>
          </p:cNvPr>
          <p:cNvSpPr>
            <a:spLocks noChangeArrowheads="1"/>
          </p:cNvSpPr>
          <p:nvPr/>
        </p:nvSpPr>
        <p:spPr bwMode="auto">
          <a:xfrm>
            <a:off x="451064" y="4973113"/>
            <a:ext cx="34823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242729"/>
                </a:solidFill>
                <a:cs typeface="Arial" panose="020B0604020202020204" pitchFamily="34" charset="0"/>
              </a:rPr>
              <a:t> </a:t>
            </a:r>
            <a:r>
              <a:rPr lang="en-US" altLang="en-US" sz="2400" dirty="0">
                <a:solidFill>
                  <a:srgbClr val="242729"/>
                </a:solidFill>
                <a:latin typeface="MathJax_Main"/>
                <a:cs typeface="Arial" panose="020B0604020202020204" pitchFamily="34" charset="0"/>
              </a:rPr>
              <a:t>lim</a:t>
            </a:r>
            <a:r>
              <a:rPr lang="en-US" altLang="en-US" sz="1200" dirty="0">
                <a:solidFill>
                  <a:srgbClr val="242729"/>
                </a:solidFill>
                <a:latin typeface="MathJax_Math-italic"/>
                <a:cs typeface="Arial" panose="020B0604020202020204" pitchFamily="34" charset="0"/>
              </a:rPr>
              <a:t>n</a:t>
            </a:r>
            <a:r>
              <a:rPr lang="en-US" altLang="en-US" sz="1200" dirty="0">
                <a:solidFill>
                  <a:srgbClr val="242729"/>
                </a:solidFill>
                <a:latin typeface="MathJax_Main"/>
                <a:cs typeface="Arial" panose="020B0604020202020204" pitchFamily="34" charset="0"/>
              </a:rPr>
              <a:t>→∞</a:t>
            </a:r>
            <a:r>
              <a:rPr lang="en-US" altLang="en-US" sz="2400" dirty="0">
                <a:solidFill>
                  <a:srgbClr val="242729"/>
                </a:solidFill>
                <a:latin typeface="MathJax_Main"/>
                <a:cs typeface="Arial" panose="020B0604020202020204" pitchFamily="34" charset="0"/>
              </a:rPr>
              <a:t>(1−1/</a:t>
            </a:r>
            <a:r>
              <a:rPr lang="en-US" altLang="en-US" sz="2400" dirty="0">
                <a:solidFill>
                  <a:srgbClr val="242729"/>
                </a:solidFill>
                <a:latin typeface="MathJax_Math-italic"/>
                <a:cs typeface="Arial" panose="020B0604020202020204" pitchFamily="34" charset="0"/>
              </a:rPr>
              <a:t>n</a:t>
            </a:r>
            <a:r>
              <a:rPr lang="en-US" altLang="en-US" sz="2400" dirty="0">
                <a:solidFill>
                  <a:srgbClr val="242729"/>
                </a:solidFill>
                <a:latin typeface="MathJax_Main"/>
                <a:cs typeface="Arial" panose="020B0604020202020204" pitchFamily="34" charset="0"/>
              </a:rPr>
              <a:t>)</a:t>
            </a:r>
            <a:r>
              <a:rPr lang="en-US" altLang="en-US" sz="1200" dirty="0">
                <a:solidFill>
                  <a:srgbClr val="242729"/>
                </a:solidFill>
                <a:latin typeface="MathJax_Math-italic"/>
                <a:cs typeface="Arial" panose="020B0604020202020204" pitchFamily="34" charset="0"/>
              </a:rPr>
              <a:t>n</a:t>
            </a:r>
            <a:r>
              <a:rPr lang="en-US" altLang="en-US" sz="2400" dirty="0">
                <a:solidFill>
                  <a:srgbClr val="242729"/>
                </a:solidFill>
                <a:latin typeface="MathJax_Main"/>
                <a:cs typeface="Arial" panose="020B0604020202020204" pitchFamily="34" charset="0"/>
              </a:rPr>
              <a:t>=</a:t>
            </a:r>
            <a:r>
              <a:rPr lang="en-US" altLang="en-US" sz="2400" dirty="0">
                <a:solidFill>
                  <a:srgbClr val="242729"/>
                </a:solidFill>
                <a:latin typeface="MathJax_Math-italic"/>
                <a:cs typeface="Arial" panose="020B0604020202020204" pitchFamily="34" charset="0"/>
              </a:rPr>
              <a:t>e^</a:t>
            </a:r>
            <a:r>
              <a:rPr lang="en-US" altLang="en-US" sz="1200" dirty="0">
                <a:solidFill>
                  <a:srgbClr val="242729"/>
                </a:solidFill>
                <a:latin typeface="MathJax_Main"/>
                <a:cs typeface="Arial" panose="020B0604020202020204" pitchFamily="34" charset="0"/>
              </a:rPr>
              <a:t>−1</a:t>
            </a:r>
          </a:p>
          <a:p>
            <a:pPr lvl="0"/>
            <a:br>
              <a:rPr lang="en-US" altLang="en-US" sz="800" dirty="0"/>
            </a:br>
            <a:r>
              <a:rPr lang="en-US" altLang="en-US" sz="2400" dirty="0">
                <a:solidFill>
                  <a:srgbClr val="242729"/>
                </a:solidFill>
                <a:latin typeface="MathJax_Math-italic"/>
                <a:cs typeface="Arial" panose="020B0604020202020204" pitchFamily="34" charset="0"/>
              </a:rPr>
              <a:t>e</a:t>
            </a:r>
            <a:r>
              <a:rPr lang="en-US" altLang="en-US" sz="1200" dirty="0">
                <a:solidFill>
                  <a:srgbClr val="242729"/>
                </a:solidFill>
                <a:latin typeface="MathJax_Main"/>
                <a:cs typeface="Arial" panose="020B0604020202020204" pitchFamily="34" charset="0"/>
              </a:rPr>
              <a:t>−1</a:t>
            </a:r>
            <a:r>
              <a:rPr lang="en-US" altLang="en-US" sz="2400" dirty="0">
                <a:solidFill>
                  <a:srgbClr val="242729"/>
                </a:solidFill>
                <a:latin typeface="MathJax_Main"/>
                <a:cs typeface="Arial" panose="020B0604020202020204" pitchFamily="34" charset="0"/>
              </a:rPr>
              <a:t>=1/</a:t>
            </a:r>
            <a:r>
              <a:rPr lang="en-US" altLang="en-US" sz="2400" dirty="0">
                <a:solidFill>
                  <a:srgbClr val="242729"/>
                </a:solidFill>
                <a:latin typeface="MathJax_Math-italic"/>
                <a:cs typeface="Arial" panose="020B0604020202020204" pitchFamily="34" charset="0"/>
              </a:rPr>
              <a:t>e</a:t>
            </a:r>
            <a:r>
              <a:rPr lang="en-US" altLang="en-US" sz="2400" dirty="0">
                <a:solidFill>
                  <a:srgbClr val="242729"/>
                </a:solidFill>
                <a:latin typeface="MathJax_Main"/>
                <a:cs typeface="Arial" panose="020B0604020202020204" pitchFamily="34" charset="0"/>
              </a:rPr>
              <a:t>≈1/3 =  33% </a:t>
            </a:r>
            <a:r>
              <a:rPr lang="en-US" altLang="en-US" sz="2400" dirty="0" err="1">
                <a:solidFill>
                  <a:srgbClr val="242729"/>
                </a:solidFill>
                <a:latin typeface="MathJax_Main"/>
                <a:cs typeface="Arial" panose="020B0604020202020204" pitchFamily="34" charset="0"/>
              </a:rPr>
              <a:t>approx</a:t>
            </a:r>
            <a:endParaRPr lang="en-US" altLang="en-US" sz="2400" dirty="0">
              <a:solidFill>
                <a:srgbClr val="242729"/>
              </a:solidFill>
              <a:latin typeface="MathJax_Main"/>
              <a:cs typeface="Arial" panose="020B0604020202020204" pitchFamily="34" charset="0"/>
            </a:endParaRPr>
          </a:p>
        </p:txBody>
      </p:sp>
    </p:spTree>
    <p:extLst>
      <p:ext uri="{BB962C8B-B14F-4D97-AF65-F5344CB8AC3E}">
        <p14:creationId xmlns:p14="http://schemas.microsoft.com/office/powerpoint/2010/main" val="2728762983"/>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68510</TotalTime>
  <Words>3371</Words>
  <Application>Microsoft Office PowerPoint</Application>
  <PresentationFormat>On-screen Show (4:3)</PresentationFormat>
  <Paragraphs>455</Paragraphs>
  <Slides>41</Slides>
  <Notes>27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50" baseType="lpstr">
      <vt:lpstr>Arial</vt:lpstr>
      <vt:lpstr>Calibri</vt:lpstr>
      <vt:lpstr>Gill Sans MT</vt:lpstr>
      <vt:lpstr>MathJax_Main</vt:lpstr>
      <vt:lpstr>MathJax_Math-italic</vt:lpstr>
      <vt:lpstr>Times New Roman</vt:lpstr>
      <vt:lpstr>Office Theme</vt:lpstr>
      <vt:lpstr>Equation</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Bias-Variance Decomposition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mukhiya1972@outlook.com</cp:lastModifiedBy>
  <cp:revision>1766</cp:revision>
  <dcterms:created xsi:type="dcterms:W3CDTF">2012-11-25T06:27:51Z</dcterms:created>
  <dcterms:modified xsi:type="dcterms:W3CDTF">2019-01-28T03:54:18Z</dcterms:modified>
</cp:coreProperties>
</file>